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x="18288000" cy="10287000"/>
  <p:notesSz cx="6858000" cy="9144000"/>
  <p:embeddedFontLst>
    <p:embeddedFont>
      <p:font typeface="Carelia" charset="1" panose="00000500000000000000"/>
      <p:regular r:id="rId44"/>
    </p:embeddedFont>
    <p:embeddedFont>
      <p:font typeface="Eastman Grotesque Bold" charset="1" panose="00000800000000000000"/>
      <p:regular r:id="rId45"/>
    </p:embeddedFont>
    <p:embeddedFont>
      <p:font typeface="Canva Sans" charset="1" panose="020B0503030501040103"/>
      <p:regular r:id="rId46"/>
    </p:embeddedFont>
    <p:embeddedFont>
      <p:font typeface="Canva Sans Bold" charset="1" panose="020B0803030501040103"/>
      <p:regular r:id="rId47"/>
    </p:embeddedFont>
    <p:embeddedFont>
      <p:font typeface="Dosis" charset="1" panose="02010503020202060003"/>
      <p:regular r:id="rId48"/>
    </p:embeddedFont>
    <p:embeddedFont>
      <p:font typeface="Dosis Bold" charset="1" panose="02010803020202060003"/>
      <p:regular r:id="rId49"/>
    </p:embeddedFont>
    <p:embeddedFont>
      <p:font typeface="Dosis Semi-Bold" charset="1" panose="02010703020202060003"/>
      <p:regular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png>
</file>

<file path=ppt/media/image48.png>
</file>

<file path=ppt/media/image49.svg>
</file>

<file path=ppt/media/image5.svg>
</file>

<file path=ppt/media/image50.png>
</file>

<file path=ppt/media/image51.svg>
</file>

<file path=ppt/media/image52.png>
</file>

<file path=ppt/media/image53.svg>
</file>

<file path=ppt/media/image54.png>
</file>

<file path=ppt/media/image55.svg>
</file>

<file path=ppt/media/image56.jpeg>
</file>

<file path=ppt/media/image57.png>
</file>

<file path=ppt/media/image58.sv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svg>
</file>

<file path=ppt/media/image67.png>
</file>

<file path=ppt/media/image68.svg>
</file>

<file path=ppt/media/image69.png>
</file>

<file path=ppt/media/image7.svg>
</file>

<file path=ppt/media/image70.png>
</file>

<file path=ppt/media/image71.png>
</file>

<file path=ppt/media/image72.png>
</file>

<file path=ppt/media/image73.svg>
</file>

<file path=ppt/media/image74.png>
</file>

<file path=ppt/media/image75.png>
</file>

<file path=ppt/media/image76.png>
</file>

<file path=ppt/media/image77.png>
</file>

<file path=ppt/media/image78.png>
</file>

<file path=ppt/media/image79.png>
</file>

<file path=ppt/media/image8.png>
</file>

<file path=ppt/media/image80.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6.png" Type="http://schemas.openxmlformats.org/officeDocument/2006/relationships/image"/><Relationship Id="rId4" Target="../media/image26.png" Type="http://schemas.openxmlformats.org/officeDocument/2006/relationships/image"/><Relationship Id="rId5" Target="../media/image27.svg" Type="http://schemas.openxmlformats.org/officeDocument/2006/relationships/image"/><Relationship Id="rId6" Target="../media/image28.png" Type="http://schemas.openxmlformats.org/officeDocument/2006/relationships/image"/><Relationship Id="rId7" Target="../media/image2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7.svg" Type="http://schemas.openxmlformats.org/officeDocument/2006/relationships/image"/><Relationship Id="rId11" Target="../media/image38.png" Type="http://schemas.openxmlformats.org/officeDocument/2006/relationships/image"/><Relationship Id="rId12" Target="../media/image39.svg" Type="http://schemas.openxmlformats.org/officeDocument/2006/relationships/image"/><Relationship Id="rId13" Target="../media/image40.png" Type="http://schemas.openxmlformats.org/officeDocument/2006/relationships/image"/><Relationship Id="rId14" Target="../media/image41.svg" Type="http://schemas.openxmlformats.org/officeDocument/2006/relationships/image"/><Relationship Id="rId15" Target="../media/image44.png" Type="http://schemas.openxmlformats.org/officeDocument/2006/relationships/image"/><Relationship Id="rId16" Target="../media/image45.svg" Type="http://schemas.openxmlformats.org/officeDocument/2006/relationships/image"/><Relationship Id="rId17" Target="../media/image42.png" Type="http://schemas.openxmlformats.org/officeDocument/2006/relationships/image"/><Relationship Id="rId18" Target="../media/image43.svg" Type="http://schemas.openxmlformats.org/officeDocument/2006/relationships/image"/><Relationship Id="rId2" Target="../media/image1.jpeg" Type="http://schemas.openxmlformats.org/officeDocument/2006/relationships/image"/><Relationship Id="rId3" Target="../media/image30.png" Type="http://schemas.openxmlformats.org/officeDocument/2006/relationships/image"/><Relationship Id="rId4" Target="../media/image31.svg" Type="http://schemas.openxmlformats.org/officeDocument/2006/relationships/image"/><Relationship Id="rId5" Target="../media/image32.png" Type="http://schemas.openxmlformats.org/officeDocument/2006/relationships/image"/><Relationship Id="rId6" Target="../media/image33.svg" Type="http://schemas.openxmlformats.org/officeDocument/2006/relationships/image"/><Relationship Id="rId7" Target="../media/image34.png" Type="http://schemas.openxmlformats.org/officeDocument/2006/relationships/image"/><Relationship Id="rId8" Target="../media/image35.svg" Type="http://schemas.openxmlformats.org/officeDocument/2006/relationships/image"/><Relationship Id="rId9" Target="../media/image3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7.svg" Type="http://schemas.openxmlformats.org/officeDocument/2006/relationships/image"/><Relationship Id="rId11" Target="../media/image38.png" Type="http://schemas.openxmlformats.org/officeDocument/2006/relationships/image"/><Relationship Id="rId12" Target="../media/image39.svg" Type="http://schemas.openxmlformats.org/officeDocument/2006/relationships/image"/><Relationship Id="rId13" Target="../media/image40.png" Type="http://schemas.openxmlformats.org/officeDocument/2006/relationships/image"/><Relationship Id="rId14" Target="../media/image41.svg" Type="http://schemas.openxmlformats.org/officeDocument/2006/relationships/image"/><Relationship Id="rId15" Target="../media/image44.png" Type="http://schemas.openxmlformats.org/officeDocument/2006/relationships/image"/><Relationship Id="rId16" Target="../media/image45.svg" Type="http://schemas.openxmlformats.org/officeDocument/2006/relationships/image"/><Relationship Id="rId17" Target="../media/image42.png" Type="http://schemas.openxmlformats.org/officeDocument/2006/relationships/image"/><Relationship Id="rId18" Target="../media/image43.svg" Type="http://schemas.openxmlformats.org/officeDocument/2006/relationships/image"/><Relationship Id="rId2" Target="../media/image1.jpeg" Type="http://schemas.openxmlformats.org/officeDocument/2006/relationships/image"/><Relationship Id="rId3" Target="../media/image30.png" Type="http://schemas.openxmlformats.org/officeDocument/2006/relationships/image"/><Relationship Id="rId4" Target="../media/image31.svg" Type="http://schemas.openxmlformats.org/officeDocument/2006/relationships/image"/><Relationship Id="rId5" Target="../media/image32.png" Type="http://schemas.openxmlformats.org/officeDocument/2006/relationships/image"/><Relationship Id="rId6" Target="../media/image33.svg" Type="http://schemas.openxmlformats.org/officeDocument/2006/relationships/image"/><Relationship Id="rId7" Target="../media/image34.png" Type="http://schemas.openxmlformats.org/officeDocument/2006/relationships/image"/><Relationship Id="rId8" Target="../media/image35.svg" Type="http://schemas.openxmlformats.org/officeDocument/2006/relationships/image"/><Relationship Id="rId9" Target="../media/image3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7.png" Type="http://schemas.openxmlformats.org/officeDocument/2006/relationships/image"/><Relationship Id="rId4" Target="../media/image26.png" Type="http://schemas.openxmlformats.org/officeDocument/2006/relationships/image"/><Relationship Id="rId5" Target="../media/image27.svg" Type="http://schemas.openxmlformats.org/officeDocument/2006/relationships/image"/><Relationship Id="rId6" Target="../media/image28.png" Type="http://schemas.openxmlformats.org/officeDocument/2006/relationships/image"/><Relationship Id="rId7" Target="../media/image29.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8.png" Type="http://schemas.openxmlformats.org/officeDocument/2006/relationships/image"/><Relationship Id="rId4" Target="../media/image49.svg" Type="http://schemas.openxmlformats.org/officeDocument/2006/relationships/image"/><Relationship Id="rId5" Target="../media/image50.png" Type="http://schemas.openxmlformats.org/officeDocument/2006/relationships/image"/><Relationship Id="rId6" Target="../media/image51.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8.png" Type="http://schemas.openxmlformats.org/officeDocument/2006/relationships/image"/><Relationship Id="rId4" Target="../media/image49.svg" Type="http://schemas.openxmlformats.org/officeDocument/2006/relationships/image"/><Relationship Id="rId5" Target="../media/image50.png" Type="http://schemas.openxmlformats.org/officeDocument/2006/relationships/image"/><Relationship Id="rId6" Target="../media/image51.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2.png" Type="http://schemas.openxmlformats.org/officeDocument/2006/relationships/image"/><Relationship Id="rId4" Target="../media/image53.svg" Type="http://schemas.openxmlformats.org/officeDocument/2006/relationships/image"/><Relationship Id="rId5" Target="../media/image54.png" Type="http://schemas.openxmlformats.org/officeDocument/2006/relationships/image"/><Relationship Id="rId6" Target="../media/image55.svg" Type="http://schemas.openxmlformats.org/officeDocument/2006/relationships/image"/><Relationship Id="rId7" Target="../media/image56.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7.png" Type="http://schemas.openxmlformats.org/officeDocument/2006/relationships/image"/><Relationship Id="rId4" Target="../media/image58.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9.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0.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1.png" Type="http://schemas.openxmlformats.org/officeDocument/2006/relationships/image"/><Relationship Id="rId4" Target="../media/image62.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3.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5.png" Type="http://schemas.openxmlformats.org/officeDocument/2006/relationships/image"/><Relationship Id="rId3" Target="../media/image66.svg" Type="http://schemas.openxmlformats.org/officeDocument/2006/relationships/image"/><Relationship Id="rId4" Target="../media/image67.png" Type="http://schemas.openxmlformats.org/officeDocument/2006/relationships/image"/><Relationship Id="rId5" Target="../media/image68.sv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9.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0.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1.png" Type="http://schemas.openxmlformats.org/officeDocument/2006/relationships/image"/><Relationship Id="rId3" Target="../media/image72.png" Type="http://schemas.openxmlformats.org/officeDocument/2006/relationships/image"/><Relationship Id="rId4" Target="../media/image73.sv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4.pn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5.pn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6.png" Type="http://schemas.openxmlformats.org/officeDocument/2006/relationships/image"/><Relationship Id="rId3" Target="../media/image77.pn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8.png" Type="http://schemas.openxmlformats.org/officeDocument/2006/relationships/image"/><Relationship Id="rId3" Target="../media/image72.png" Type="http://schemas.openxmlformats.org/officeDocument/2006/relationships/image"/><Relationship Id="rId4" Target="../media/image73.sv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9.png" Type="http://schemas.openxmlformats.org/officeDocument/2006/relationships/image"/><Relationship Id="rId3" Target="../media/image8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11" Target="../media/image21.png" Type="http://schemas.openxmlformats.org/officeDocument/2006/relationships/image"/><Relationship Id="rId12" Target="../media/image22.svg" Type="http://schemas.openxmlformats.org/officeDocument/2006/relationships/image"/><Relationship Id="rId13" Target="../media/image23.png" Type="http://schemas.openxmlformats.org/officeDocument/2006/relationships/image"/><Relationship Id="rId14" Target="../media/image24.svg" Type="http://schemas.openxmlformats.org/officeDocument/2006/relationships/image"/><Relationship Id="rId2" Target="../media/image1.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5.png" Type="http://schemas.openxmlformats.org/officeDocument/2006/relationships/image"/><Relationship Id="rId4" Target="../media/image26.png" Type="http://schemas.openxmlformats.org/officeDocument/2006/relationships/image"/><Relationship Id="rId5" Target="../media/image27.svg" Type="http://schemas.openxmlformats.org/officeDocument/2006/relationships/image"/><Relationship Id="rId6" Target="../media/image28.png" Type="http://schemas.openxmlformats.org/officeDocument/2006/relationships/image"/><Relationship Id="rId7" Target="../media/image2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7.svg" Type="http://schemas.openxmlformats.org/officeDocument/2006/relationships/image"/><Relationship Id="rId11" Target="../media/image38.png" Type="http://schemas.openxmlformats.org/officeDocument/2006/relationships/image"/><Relationship Id="rId12" Target="../media/image39.svg" Type="http://schemas.openxmlformats.org/officeDocument/2006/relationships/image"/><Relationship Id="rId13" Target="../media/image40.png" Type="http://schemas.openxmlformats.org/officeDocument/2006/relationships/image"/><Relationship Id="rId14" Target="../media/image41.svg" Type="http://schemas.openxmlformats.org/officeDocument/2006/relationships/image"/><Relationship Id="rId15" Target="../media/image42.png" Type="http://schemas.openxmlformats.org/officeDocument/2006/relationships/image"/><Relationship Id="rId16" Target="../media/image43.svg" Type="http://schemas.openxmlformats.org/officeDocument/2006/relationships/image"/><Relationship Id="rId17" Target="../media/image44.png" Type="http://schemas.openxmlformats.org/officeDocument/2006/relationships/image"/><Relationship Id="rId18" Target="../media/image45.svg" Type="http://schemas.openxmlformats.org/officeDocument/2006/relationships/image"/><Relationship Id="rId2" Target="../media/image1.jpeg" Type="http://schemas.openxmlformats.org/officeDocument/2006/relationships/image"/><Relationship Id="rId3" Target="../media/image30.png" Type="http://schemas.openxmlformats.org/officeDocument/2006/relationships/image"/><Relationship Id="rId4" Target="../media/image31.svg" Type="http://schemas.openxmlformats.org/officeDocument/2006/relationships/image"/><Relationship Id="rId5" Target="../media/image32.png" Type="http://schemas.openxmlformats.org/officeDocument/2006/relationships/image"/><Relationship Id="rId6" Target="../media/image33.svg" Type="http://schemas.openxmlformats.org/officeDocument/2006/relationships/image"/><Relationship Id="rId7" Target="../media/image34.png" Type="http://schemas.openxmlformats.org/officeDocument/2006/relationships/image"/><Relationship Id="rId8" Target="../media/image35.svg" Type="http://schemas.openxmlformats.org/officeDocument/2006/relationships/image"/><Relationship Id="rId9" Target="../media/image3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false" flipV="false" rot="0">
            <a:off x="1985856" y="7367473"/>
            <a:ext cx="4620130" cy="2839280"/>
          </a:xfrm>
          <a:custGeom>
            <a:avLst/>
            <a:gdLst/>
            <a:ahLst/>
            <a:cxnLst/>
            <a:rect r="r" b="b" t="t" l="l"/>
            <a:pathLst>
              <a:path h="2839280" w="4620130">
                <a:moveTo>
                  <a:pt x="0" y="0"/>
                </a:moveTo>
                <a:lnTo>
                  <a:pt x="4620130" y="0"/>
                </a:lnTo>
                <a:lnTo>
                  <a:pt x="4620130" y="2839280"/>
                </a:lnTo>
                <a:lnTo>
                  <a:pt x="0" y="283928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605986" y="7367473"/>
            <a:ext cx="4582278" cy="2816018"/>
          </a:xfrm>
          <a:custGeom>
            <a:avLst/>
            <a:gdLst/>
            <a:ahLst/>
            <a:cxnLst/>
            <a:rect r="r" b="b" t="t" l="l"/>
            <a:pathLst>
              <a:path h="2816018" w="4582278">
                <a:moveTo>
                  <a:pt x="0" y="0"/>
                </a:moveTo>
                <a:lnTo>
                  <a:pt x="4582278" y="0"/>
                </a:lnTo>
                <a:lnTo>
                  <a:pt x="4582278" y="2816018"/>
                </a:lnTo>
                <a:lnTo>
                  <a:pt x="0" y="28160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1188264" y="7367473"/>
            <a:ext cx="4553346" cy="2798238"/>
          </a:xfrm>
          <a:custGeom>
            <a:avLst/>
            <a:gdLst/>
            <a:ahLst/>
            <a:cxnLst/>
            <a:rect r="r" b="b" t="t" l="l"/>
            <a:pathLst>
              <a:path h="2798238" w="4553346">
                <a:moveTo>
                  <a:pt x="0" y="0"/>
                </a:moveTo>
                <a:lnTo>
                  <a:pt x="4553346" y="0"/>
                </a:lnTo>
                <a:lnTo>
                  <a:pt x="4553346" y="2798238"/>
                </a:lnTo>
                <a:lnTo>
                  <a:pt x="0" y="279823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AutoShape 6" id="6"/>
          <p:cNvSpPr/>
          <p:nvPr/>
        </p:nvSpPr>
        <p:spPr>
          <a:xfrm>
            <a:off x="5353022" y="2287486"/>
            <a:ext cx="6492240" cy="0"/>
          </a:xfrm>
          <a:prstGeom prst="line">
            <a:avLst/>
          </a:prstGeom>
          <a:ln cap="flat" w="38100">
            <a:solidFill>
              <a:srgbClr val="000000"/>
            </a:solidFill>
            <a:prstDash val="solid"/>
            <a:headEnd type="none" len="sm" w="sm"/>
            <a:tailEnd type="none" len="sm" w="sm"/>
          </a:ln>
        </p:spPr>
      </p:sp>
      <p:sp>
        <p:nvSpPr>
          <p:cNvPr name="TextBox 7" id="7"/>
          <p:cNvSpPr txBox="true"/>
          <p:nvPr/>
        </p:nvSpPr>
        <p:spPr>
          <a:xfrm rot="0">
            <a:off x="0" y="2709064"/>
            <a:ext cx="17794251" cy="1774861"/>
          </a:xfrm>
          <a:prstGeom prst="rect">
            <a:avLst/>
          </a:prstGeom>
        </p:spPr>
        <p:txBody>
          <a:bodyPr anchor="t" rtlCol="false" tIns="0" lIns="0" bIns="0" rIns="0">
            <a:spAutoFit/>
          </a:bodyPr>
          <a:lstStyle/>
          <a:p>
            <a:pPr algn="ctr">
              <a:lnSpc>
                <a:spcPts val="7173"/>
              </a:lnSpc>
            </a:pPr>
            <a:r>
              <a:rPr lang="en-US" sz="5123">
                <a:solidFill>
                  <a:srgbClr val="000000"/>
                </a:solidFill>
                <a:latin typeface="Carelia"/>
                <a:ea typeface="Carelia"/>
                <a:cs typeface="Carelia"/>
                <a:sym typeface="Carelia"/>
              </a:rPr>
              <a:t>Zero-shot Generation of Coherent Storybook from Plain Text Story using Diffusion Models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334479" y="-362352"/>
            <a:ext cx="18873339" cy="10955958"/>
            <a:chOff x="0" y="0"/>
            <a:chExt cx="4970756" cy="2885520"/>
          </a:xfrm>
        </p:grpSpPr>
        <p:sp>
          <p:nvSpPr>
            <p:cNvPr name="Freeform 4" id="4"/>
            <p:cNvSpPr/>
            <p:nvPr/>
          </p:nvSpPr>
          <p:spPr>
            <a:xfrm flipH="false" flipV="false" rot="0">
              <a:off x="0" y="0"/>
              <a:ext cx="4970756" cy="2885520"/>
            </a:xfrm>
            <a:custGeom>
              <a:avLst/>
              <a:gdLst/>
              <a:ahLst/>
              <a:cxnLst/>
              <a:rect r="r" b="b" t="t" l="l"/>
              <a:pathLst>
                <a:path h="2885520" w="4970756">
                  <a:moveTo>
                    <a:pt x="0" y="0"/>
                  </a:moveTo>
                  <a:lnTo>
                    <a:pt x="4970756" y="0"/>
                  </a:lnTo>
                  <a:lnTo>
                    <a:pt x="4970756" y="2885520"/>
                  </a:lnTo>
                  <a:lnTo>
                    <a:pt x="0" y="2885520"/>
                  </a:lnTo>
                  <a:close/>
                </a:path>
              </a:pathLst>
            </a:custGeom>
            <a:solidFill>
              <a:srgbClr val="000000">
                <a:alpha val="0"/>
              </a:srgbClr>
            </a:solidFill>
            <a:ln w="657225" cap="sq">
              <a:solidFill>
                <a:srgbClr val="1E3F48"/>
              </a:solidFill>
              <a:prstDash val="solid"/>
              <a:miter/>
            </a:ln>
          </p:spPr>
        </p:sp>
        <p:sp>
          <p:nvSpPr>
            <p:cNvPr name="TextBox 5" id="5"/>
            <p:cNvSpPr txBox="true"/>
            <p:nvPr/>
          </p:nvSpPr>
          <p:spPr>
            <a:xfrm>
              <a:off x="0" y="-47625"/>
              <a:ext cx="4970756" cy="2933145"/>
            </a:xfrm>
            <a:prstGeom prst="rect">
              <a:avLst/>
            </a:prstGeom>
          </p:spPr>
          <p:txBody>
            <a:bodyPr anchor="ctr" rtlCol="false" tIns="50800" lIns="50800" bIns="50800" rIns="50800"/>
            <a:lstStyle/>
            <a:p>
              <a:pPr algn="ctr">
                <a:lnSpc>
                  <a:spcPts val="3210"/>
                </a:lnSpc>
              </a:pPr>
            </a:p>
          </p:txBody>
        </p:sp>
      </p:grpSp>
      <p:sp>
        <p:nvSpPr>
          <p:cNvPr name="Freeform 6" id="6"/>
          <p:cNvSpPr/>
          <p:nvPr/>
        </p:nvSpPr>
        <p:spPr>
          <a:xfrm flipH="false" flipV="false" rot="0">
            <a:off x="2746161" y="3564151"/>
            <a:ext cx="12795679" cy="3102952"/>
          </a:xfrm>
          <a:custGeom>
            <a:avLst/>
            <a:gdLst/>
            <a:ahLst/>
            <a:cxnLst/>
            <a:rect r="r" b="b" t="t" l="l"/>
            <a:pathLst>
              <a:path h="3102952" w="12795679">
                <a:moveTo>
                  <a:pt x="0" y="0"/>
                </a:moveTo>
                <a:lnTo>
                  <a:pt x="12795678" y="0"/>
                </a:lnTo>
                <a:lnTo>
                  <a:pt x="12795678" y="3102952"/>
                </a:lnTo>
                <a:lnTo>
                  <a:pt x="0" y="3102952"/>
                </a:lnTo>
                <a:lnTo>
                  <a:pt x="0" y="0"/>
                </a:lnTo>
                <a:close/>
              </a:path>
            </a:pathLst>
          </a:custGeom>
          <a:blipFill>
            <a:blip r:embed="rId3"/>
            <a:stretch>
              <a:fillRect l="0" t="0" r="0" b="0"/>
            </a:stretch>
          </a:blipFill>
        </p:spPr>
      </p:sp>
      <p:sp>
        <p:nvSpPr>
          <p:cNvPr name="Freeform 7" id="7"/>
          <p:cNvSpPr/>
          <p:nvPr/>
        </p:nvSpPr>
        <p:spPr>
          <a:xfrm flipH="false" flipV="false" rot="-2486843">
            <a:off x="1888493" y="3539469"/>
            <a:ext cx="2142450" cy="592095"/>
          </a:xfrm>
          <a:custGeom>
            <a:avLst/>
            <a:gdLst/>
            <a:ahLst/>
            <a:cxnLst/>
            <a:rect r="r" b="b" t="t" l="l"/>
            <a:pathLst>
              <a:path h="592095" w="2142450">
                <a:moveTo>
                  <a:pt x="0" y="0"/>
                </a:moveTo>
                <a:lnTo>
                  <a:pt x="2142450" y="0"/>
                </a:lnTo>
                <a:lnTo>
                  <a:pt x="2142450" y="592095"/>
                </a:lnTo>
                <a:lnTo>
                  <a:pt x="0" y="59209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2328034">
            <a:off x="1887206" y="3758385"/>
            <a:ext cx="2499517" cy="645330"/>
          </a:xfrm>
          <a:custGeom>
            <a:avLst/>
            <a:gdLst/>
            <a:ahLst/>
            <a:cxnLst/>
            <a:rect r="r" b="b" t="t" l="l"/>
            <a:pathLst>
              <a:path h="645330" w="2499517">
                <a:moveTo>
                  <a:pt x="0" y="0"/>
                </a:moveTo>
                <a:lnTo>
                  <a:pt x="2499518" y="0"/>
                </a:lnTo>
                <a:lnTo>
                  <a:pt x="2499518" y="645330"/>
                </a:lnTo>
                <a:lnTo>
                  <a:pt x="0" y="64533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TextBox 3" id="3"/>
          <p:cNvSpPr txBox="true"/>
          <p:nvPr/>
        </p:nvSpPr>
        <p:spPr>
          <a:xfrm rot="0">
            <a:off x="5227885" y="1162717"/>
            <a:ext cx="7832231" cy="811309"/>
          </a:xfrm>
          <a:prstGeom prst="rect">
            <a:avLst/>
          </a:prstGeom>
        </p:spPr>
        <p:txBody>
          <a:bodyPr anchor="t" rtlCol="false" tIns="0" lIns="0" bIns="0" rIns="0">
            <a:spAutoFit/>
          </a:bodyPr>
          <a:lstStyle/>
          <a:p>
            <a:pPr algn="ctr" marL="0" indent="0" lvl="0">
              <a:lnSpc>
                <a:spcPts val="6732"/>
              </a:lnSpc>
              <a:spcBef>
                <a:spcPct val="0"/>
              </a:spcBef>
            </a:pPr>
            <a:r>
              <a:rPr lang="en-US" sz="4808">
                <a:solidFill>
                  <a:srgbClr val="01070A"/>
                </a:solidFill>
                <a:latin typeface="Carelia"/>
                <a:ea typeface="Carelia"/>
                <a:cs typeface="Carelia"/>
                <a:sym typeface="Carelia"/>
              </a:rPr>
              <a:t>Prompt Generation 2/3</a:t>
            </a:r>
          </a:p>
        </p:txBody>
      </p:sp>
      <p:sp>
        <p:nvSpPr>
          <p:cNvPr name="Freeform 4" id="4"/>
          <p:cNvSpPr/>
          <p:nvPr/>
        </p:nvSpPr>
        <p:spPr>
          <a:xfrm flipH="false" flipV="false" rot="1682194">
            <a:off x="4329796" y="4034765"/>
            <a:ext cx="2287365" cy="777704"/>
          </a:xfrm>
          <a:custGeom>
            <a:avLst/>
            <a:gdLst/>
            <a:ahLst/>
            <a:cxnLst/>
            <a:rect r="r" b="b" t="t" l="l"/>
            <a:pathLst>
              <a:path h="777704" w="2287365">
                <a:moveTo>
                  <a:pt x="0" y="0"/>
                </a:moveTo>
                <a:lnTo>
                  <a:pt x="2287365" y="0"/>
                </a:lnTo>
                <a:lnTo>
                  <a:pt x="2287365" y="777704"/>
                </a:lnTo>
                <a:lnTo>
                  <a:pt x="0" y="7777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039046" y="6481400"/>
            <a:ext cx="1894813" cy="299725"/>
          </a:xfrm>
          <a:custGeom>
            <a:avLst/>
            <a:gdLst/>
            <a:ahLst/>
            <a:cxnLst/>
            <a:rect r="r" b="b" t="t" l="l"/>
            <a:pathLst>
              <a:path h="299725" w="1894813">
                <a:moveTo>
                  <a:pt x="0" y="0"/>
                </a:moveTo>
                <a:lnTo>
                  <a:pt x="1894813" y="0"/>
                </a:lnTo>
                <a:lnTo>
                  <a:pt x="1894813" y="299725"/>
                </a:lnTo>
                <a:lnTo>
                  <a:pt x="0" y="2997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false" rot="-4930603">
            <a:off x="13598807" y="3341982"/>
            <a:ext cx="1439831" cy="1180661"/>
          </a:xfrm>
          <a:custGeom>
            <a:avLst/>
            <a:gdLst/>
            <a:ahLst/>
            <a:cxnLst/>
            <a:rect r="r" b="b" t="t" l="l"/>
            <a:pathLst>
              <a:path h="1180661" w="1439831">
                <a:moveTo>
                  <a:pt x="1439831" y="0"/>
                </a:moveTo>
                <a:lnTo>
                  <a:pt x="0" y="0"/>
                </a:lnTo>
                <a:lnTo>
                  <a:pt x="0" y="1180661"/>
                </a:lnTo>
                <a:lnTo>
                  <a:pt x="1439831" y="1180661"/>
                </a:lnTo>
                <a:lnTo>
                  <a:pt x="1439831"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5098762" y="1824683"/>
            <a:ext cx="2549618" cy="2665950"/>
          </a:xfrm>
          <a:custGeom>
            <a:avLst/>
            <a:gdLst/>
            <a:ahLst/>
            <a:cxnLst/>
            <a:rect r="r" b="b" t="t" l="l"/>
            <a:pathLst>
              <a:path h="2665950" w="2549618">
                <a:moveTo>
                  <a:pt x="0" y="0"/>
                </a:moveTo>
                <a:lnTo>
                  <a:pt x="2549617" y="0"/>
                </a:lnTo>
                <a:lnTo>
                  <a:pt x="2549617" y="2665950"/>
                </a:lnTo>
                <a:lnTo>
                  <a:pt x="0" y="266595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8" id="8"/>
          <p:cNvGrpSpPr/>
          <p:nvPr/>
        </p:nvGrpSpPr>
        <p:grpSpPr>
          <a:xfrm rot="93123">
            <a:off x="6778050" y="3611773"/>
            <a:ext cx="3283874" cy="5122453"/>
            <a:chOff x="0" y="0"/>
            <a:chExt cx="1006794" cy="1570479"/>
          </a:xfrm>
        </p:grpSpPr>
        <p:sp>
          <p:nvSpPr>
            <p:cNvPr name="Freeform 9" id="9"/>
            <p:cNvSpPr/>
            <p:nvPr/>
          </p:nvSpPr>
          <p:spPr>
            <a:xfrm flipH="false" flipV="false" rot="0">
              <a:off x="0" y="0"/>
              <a:ext cx="1006794" cy="1570479"/>
            </a:xfrm>
            <a:custGeom>
              <a:avLst/>
              <a:gdLst/>
              <a:ahLst/>
              <a:cxnLst/>
              <a:rect r="r" b="b" t="t" l="l"/>
              <a:pathLst>
                <a:path h="1570479" w="1006794">
                  <a:moveTo>
                    <a:pt x="16503" y="0"/>
                  </a:moveTo>
                  <a:lnTo>
                    <a:pt x="990291" y="0"/>
                  </a:lnTo>
                  <a:cubicBezTo>
                    <a:pt x="999405" y="0"/>
                    <a:pt x="1006794" y="7389"/>
                    <a:pt x="1006794" y="16503"/>
                  </a:cubicBezTo>
                  <a:lnTo>
                    <a:pt x="1006794" y="1553976"/>
                  </a:lnTo>
                  <a:cubicBezTo>
                    <a:pt x="1006794" y="1563090"/>
                    <a:pt x="999405" y="1570479"/>
                    <a:pt x="990291" y="1570479"/>
                  </a:cubicBezTo>
                  <a:lnTo>
                    <a:pt x="16503" y="1570479"/>
                  </a:lnTo>
                  <a:cubicBezTo>
                    <a:pt x="7389" y="1570479"/>
                    <a:pt x="0" y="1563090"/>
                    <a:pt x="0" y="1553976"/>
                  </a:cubicBezTo>
                  <a:lnTo>
                    <a:pt x="0" y="16503"/>
                  </a:lnTo>
                  <a:cubicBezTo>
                    <a:pt x="0" y="7389"/>
                    <a:pt x="7389" y="0"/>
                    <a:pt x="16503" y="0"/>
                  </a:cubicBezTo>
                  <a:close/>
                </a:path>
              </a:pathLst>
            </a:custGeom>
            <a:solidFill>
              <a:srgbClr val="000000">
                <a:alpha val="31765"/>
              </a:srgbClr>
            </a:solidFill>
            <a:ln w="38100" cap="sq">
              <a:solidFill>
                <a:srgbClr val="000000">
                  <a:alpha val="31765"/>
                </a:srgbClr>
              </a:solidFill>
              <a:prstDash val="solid"/>
              <a:miter/>
            </a:ln>
          </p:spPr>
        </p:sp>
        <p:sp>
          <p:nvSpPr>
            <p:cNvPr name="TextBox 10" id="10"/>
            <p:cNvSpPr txBox="true"/>
            <p:nvPr/>
          </p:nvSpPr>
          <p:spPr>
            <a:xfrm>
              <a:off x="0" y="-47625"/>
              <a:ext cx="1006794" cy="1618104"/>
            </a:xfrm>
            <a:prstGeom prst="rect">
              <a:avLst/>
            </a:prstGeom>
          </p:spPr>
          <p:txBody>
            <a:bodyPr anchor="ctr" rtlCol="false" tIns="50800" lIns="50800" bIns="50800" rIns="50800"/>
            <a:lstStyle/>
            <a:p>
              <a:pPr algn="ctr" marL="0" indent="0" lvl="0">
                <a:lnSpc>
                  <a:spcPts val="3210"/>
                </a:lnSpc>
                <a:spcBef>
                  <a:spcPct val="0"/>
                </a:spcBef>
              </a:pPr>
            </a:p>
          </p:txBody>
        </p:sp>
      </p:grpSp>
      <p:grpSp>
        <p:nvGrpSpPr>
          <p:cNvPr name="Group 11" id="11"/>
          <p:cNvGrpSpPr/>
          <p:nvPr/>
        </p:nvGrpSpPr>
        <p:grpSpPr>
          <a:xfrm rot="0">
            <a:off x="6676199" y="3481247"/>
            <a:ext cx="3283874" cy="5202453"/>
            <a:chOff x="0" y="0"/>
            <a:chExt cx="1006794" cy="1595006"/>
          </a:xfrm>
        </p:grpSpPr>
        <p:sp>
          <p:nvSpPr>
            <p:cNvPr name="Freeform 12" id="12"/>
            <p:cNvSpPr/>
            <p:nvPr/>
          </p:nvSpPr>
          <p:spPr>
            <a:xfrm flipH="false" flipV="false" rot="0">
              <a:off x="0" y="0"/>
              <a:ext cx="1006794" cy="1595006"/>
            </a:xfrm>
            <a:custGeom>
              <a:avLst/>
              <a:gdLst/>
              <a:ahLst/>
              <a:cxnLst/>
              <a:rect r="r" b="b" t="t" l="l"/>
              <a:pathLst>
                <a:path h="1595006" w="1006794">
                  <a:moveTo>
                    <a:pt x="25933" y="0"/>
                  </a:moveTo>
                  <a:lnTo>
                    <a:pt x="980861" y="0"/>
                  </a:lnTo>
                  <a:cubicBezTo>
                    <a:pt x="987739" y="0"/>
                    <a:pt x="994335" y="2732"/>
                    <a:pt x="999198" y="7596"/>
                  </a:cubicBezTo>
                  <a:cubicBezTo>
                    <a:pt x="1004062" y="12459"/>
                    <a:pt x="1006794" y="19055"/>
                    <a:pt x="1006794" y="25933"/>
                  </a:cubicBezTo>
                  <a:lnTo>
                    <a:pt x="1006794" y="1569073"/>
                  </a:lnTo>
                  <a:cubicBezTo>
                    <a:pt x="1006794" y="1575951"/>
                    <a:pt x="1004062" y="1582547"/>
                    <a:pt x="999198" y="1587410"/>
                  </a:cubicBezTo>
                  <a:cubicBezTo>
                    <a:pt x="994335" y="1592274"/>
                    <a:pt x="987739" y="1595006"/>
                    <a:pt x="980861" y="1595006"/>
                  </a:cubicBezTo>
                  <a:lnTo>
                    <a:pt x="25933" y="1595006"/>
                  </a:lnTo>
                  <a:cubicBezTo>
                    <a:pt x="19055" y="1595006"/>
                    <a:pt x="12459" y="1592274"/>
                    <a:pt x="7596" y="1587410"/>
                  </a:cubicBezTo>
                  <a:cubicBezTo>
                    <a:pt x="2732" y="1582547"/>
                    <a:pt x="0" y="1575951"/>
                    <a:pt x="0" y="1569073"/>
                  </a:cubicBezTo>
                  <a:lnTo>
                    <a:pt x="0" y="25933"/>
                  </a:lnTo>
                  <a:cubicBezTo>
                    <a:pt x="0" y="19055"/>
                    <a:pt x="2732" y="12459"/>
                    <a:pt x="7596" y="7596"/>
                  </a:cubicBezTo>
                  <a:cubicBezTo>
                    <a:pt x="12459" y="2732"/>
                    <a:pt x="19055" y="0"/>
                    <a:pt x="25933" y="0"/>
                  </a:cubicBezTo>
                  <a:close/>
                </a:path>
              </a:pathLst>
            </a:custGeom>
            <a:solidFill>
              <a:srgbClr val="FFFFFF"/>
            </a:solidFill>
            <a:ln w="19050" cap="sq">
              <a:solidFill>
                <a:srgbClr val="000000"/>
              </a:solidFill>
              <a:prstDash val="solid"/>
              <a:miter/>
            </a:ln>
          </p:spPr>
        </p:sp>
        <p:sp>
          <p:nvSpPr>
            <p:cNvPr name="TextBox 13" id="13"/>
            <p:cNvSpPr txBox="true"/>
            <p:nvPr/>
          </p:nvSpPr>
          <p:spPr>
            <a:xfrm>
              <a:off x="0" y="-47625"/>
              <a:ext cx="1006794" cy="1642631"/>
            </a:xfrm>
            <a:prstGeom prst="rect">
              <a:avLst/>
            </a:prstGeom>
          </p:spPr>
          <p:txBody>
            <a:bodyPr anchor="ctr" rtlCol="false" tIns="50800" lIns="50800" bIns="50800" rIns="50800"/>
            <a:lstStyle/>
            <a:p>
              <a:pPr algn="ctr">
                <a:lnSpc>
                  <a:spcPts val="3210"/>
                </a:lnSpc>
              </a:pPr>
            </a:p>
          </p:txBody>
        </p:sp>
      </p:grpSp>
      <p:sp>
        <p:nvSpPr>
          <p:cNvPr name="Freeform 14" id="14"/>
          <p:cNvSpPr/>
          <p:nvPr/>
        </p:nvSpPr>
        <p:spPr>
          <a:xfrm flipH="false" flipV="false" rot="-78655">
            <a:off x="7441872" y="3286876"/>
            <a:ext cx="1752527" cy="388742"/>
          </a:xfrm>
          <a:custGeom>
            <a:avLst/>
            <a:gdLst/>
            <a:ahLst/>
            <a:cxnLst/>
            <a:rect r="r" b="b" t="t" l="l"/>
            <a:pathLst>
              <a:path h="388742" w="1752527">
                <a:moveTo>
                  <a:pt x="0" y="0"/>
                </a:moveTo>
                <a:lnTo>
                  <a:pt x="1752527" y="0"/>
                </a:lnTo>
                <a:lnTo>
                  <a:pt x="1752527" y="388742"/>
                </a:lnTo>
                <a:lnTo>
                  <a:pt x="0" y="388742"/>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5" id="15"/>
          <p:cNvSpPr/>
          <p:nvPr/>
        </p:nvSpPr>
        <p:spPr>
          <a:xfrm flipH="false" flipV="false" rot="0">
            <a:off x="7128731" y="6733173"/>
            <a:ext cx="2378808" cy="1414130"/>
          </a:xfrm>
          <a:custGeom>
            <a:avLst/>
            <a:gdLst/>
            <a:ahLst/>
            <a:cxnLst/>
            <a:rect r="r" b="b" t="t" l="l"/>
            <a:pathLst>
              <a:path h="1414130" w="2378808">
                <a:moveTo>
                  <a:pt x="0" y="0"/>
                </a:moveTo>
                <a:lnTo>
                  <a:pt x="2378809" y="0"/>
                </a:lnTo>
                <a:lnTo>
                  <a:pt x="2378809" y="1414130"/>
                </a:lnTo>
                <a:lnTo>
                  <a:pt x="0" y="1414130"/>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6" id="16"/>
          <p:cNvSpPr txBox="true"/>
          <p:nvPr/>
        </p:nvSpPr>
        <p:spPr>
          <a:xfrm rot="0">
            <a:off x="6760001" y="4052836"/>
            <a:ext cx="3116269" cy="391884"/>
          </a:xfrm>
          <a:prstGeom prst="rect">
            <a:avLst/>
          </a:prstGeom>
        </p:spPr>
        <p:txBody>
          <a:bodyPr anchor="t" rtlCol="false" tIns="0" lIns="0" bIns="0" rIns="0">
            <a:spAutoFit/>
          </a:bodyPr>
          <a:lstStyle/>
          <a:p>
            <a:pPr algn="ctr" marL="0" indent="0" lvl="0">
              <a:lnSpc>
                <a:spcPts val="3282"/>
              </a:lnSpc>
              <a:spcBef>
                <a:spcPct val="0"/>
              </a:spcBef>
            </a:pPr>
            <a:r>
              <a:rPr lang="en-US" sz="2344">
                <a:solidFill>
                  <a:srgbClr val="01070A"/>
                </a:solidFill>
                <a:latin typeface="Carelia"/>
                <a:ea typeface="Carelia"/>
                <a:cs typeface="Carelia"/>
                <a:sym typeface="Carelia"/>
              </a:rPr>
              <a:t>LLM</a:t>
            </a:r>
          </a:p>
        </p:txBody>
      </p:sp>
      <p:sp>
        <p:nvSpPr>
          <p:cNvPr name="Freeform 17" id="17"/>
          <p:cNvSpPr/>
          <p:nvPr/>
        </p:nvSpPr>
        <p:spPr>
          <a:xfrm flipH="false" flipV="false" rot="0">
            <a:off x="1295046" y="5739349"/>
            <a:ext cx="3117981" cy="2773268"/>
          </a:xfrm>
          <a:custGeom>
            <a:avLst/>
            <a:gdLst/>
            <a:ahLst/>
            <a:cxnLst/>
            <a:rect r="r" b="b" t="t" l="l"/>
            <a:pathLst>
              <a:path h="2773268" w="3117981">
                <a:moveTo>
                  <a:pt x="0" y="0"/>
                </a:moveTo>
                <a:lnTo>
                  <a:pt x="3117982" y="0"/>
                </a:lnTo>
                <a:lnTo>
                  <a:pt x="3117982" y="2773268"/>
                </a:lnTo>
                <a:lnTo>
                  <a:pt x="0" y="2773268"/>
                </a:lnTo>
                <a:lnTo>
                  <a:pt x="0" y="0"/>
                </a:lnTo>
                <a:close/>
              </a:path>
            </a:pathLst>
          </a:custGeom>
          <a:blipFill>
            <a:blip r:embed="rId15">
              <a:extLst>
                <a:ext uri="{96DAC541-7B7A-43D3-8B79-37D633B846F1}">
                  <asvg:svgBlip xmlns:asvg="http://schemas.microsoft.com/office/drawing/2016/SVG/main" r:embed="rId16"/>
                </a:ext>
              </a:extLst>
            </a:blip>
            <a:stretch>
              <a:fillRect l="0" t="-6010" r="0" b="-6010"/>
            </a:stretch>
          </a:blipFill>
        </p:spPr>
      </p:sp>
      <p:sp>
        <p:nvSpPr>
          <p:cNvPr name="TextBox 18" id="18"/>
          <p:cNvSpPr txBox="true"/>
          <p:nvPr/>
        </p:nvSpPr>
        <p:spPr>
          <a:xfrm rot="0">
            <a:off x="1745084" y="6178153"/>
            <a:ext cx="2161783" cy="331869"/>
          </a:xfrm>
          <a:prstGeom prst="rect">
            <a:avLst/>
          </a:prstGeom>
        </p:spPr>
        <p:txBody>
          <a:bodyPr anchor="t" rtlCol="false" tIns="0" lIns="0" bIns="0" rIns="0">
            <a:spAutoFit/>
          </a:bodyPr>
          <a:lstStyle/>
          <a:p>
            <a:pPr algn="ctr" marL="0" indent="0" lvl="0">
              <a:lnSpc>
                <a:spcPts val="2692"/>
              </a:lnSpc>
            </a:pPr>
            <a:r>
              <a:rPr lang="en-US" sz="2171">
                <a:solidFill>
                  <a:srgbClr val="01070A"/>
                </a:solidFill>
                <a:latin typeface="Carelia"/>
                <a:ea typeface="Carelia"/>
                <a:cs typeface="Carelia"/>
                <a:sym typeface="Carelia"/>
              </a:rPr>
              <a:t>2nd Instruction</a:t>
            </a:r>
          </a:p>
        </p:txBody>
      </p:sp>
      <p:sp>
        <p:nvSpPr>
          <p:cNvPr name="TextBox 19" id="19"/>
          <p:cNvSpPr txBox="true"/>
          <p:nvPr/>
        </p:nvSpPr>
        <p:spPr>
          <a:xfrm rot="0">
            <a:off x="1823721" y="7020150"/>
            <a:ext cx="2060632" cy="657036"/>
          </a:xfrm>
          <a:prstGeom prst="rect">
            <a:avLst/>
          </a:prstGeom>
        </p:spPr>
        <p:txBody>
          <a:bodyPr anchor="t" rtlCol="false" tIns="0" lIns="0" bIns="0" rIns="0">
            <a:spAutoFit/>
          </a:bodyPr>
          <a:lstStyle/>
          <a:p>
            <a:pPr algn="ctr">
              <a:lnSpc>
                <a:spcPts val="2635"/>
              </a:lnSpc>
            </a:pPr>
            <a:r>
              <a:rPr lang="en-US" sz="1882">
                <a:solidFill>
                  <a:srgbClr val="01070A"/>
                </a:solidFill>
                <a:latin typeface="Dosis"/>
                <a:ea typeface="Dosis"/>
                <a:cs typeface="Dosis"/>
                <a:sym typeface="Dosis"/>
              </a:rPr>
              <a:t>Summarize each noun phrase</a:t>
            </a:r>
          </a:p>
        </p:txBody>
      </p:sp>
      <p:sp>
        <p:nvSpPr>
          <p:cNvPr name="TextBox 20" id="20"/>
          <p:cNvSpPr txBox="true"/>
          <p:nvPr/>
        </p:nvSpPr>
        <p:spPr>
          <a:xfrm rot="0">
            <a:off x="15497106" y="2600491"/>
            <a:ext cx="1890693" cy="1209492"/>
          </a:xfrm>
          <a:prstGeom prst="rect">
            <a:avLst/>
          </a:prstGeom>
        </p:spPr>
        <p:txBody>
          <a:bodyPr anchor="t" rtlCol="false" tIns="0" lIns="0" bIns="0" rIns="0">
            <a:spAutoFit/>
          </a:bodyPr>
          <a:lstStyle/>
          <a:p>
            <a:pPr algn="ctr">
              <a:lnSpc>
                <a:spcPts val="1954"/>
              </a:lnSpc>
            </a:pPr>
            <a:r>
              <a:rPr lang="en-US" sz="1396" b="true">
                <a:solidFill>
                  <a:srgbClr val="FF3131"/>
                </a:solidFill>
                <a:latin typeface="Dosis Bold"/>
                <a:ea typeface="Dosis Bold"/>
                <a:cs typeface="Dosis Bold"/>
                <a:sym typeface="Dosis Bold"/>
              </a:rPr>
              <a:t>Enhance Quality!</a:t>
            </a:r>
          </a:p>
          <a:p>
            <a:pPr algn="ctr">
              <a:lnSpc>
                <a:spcPts val="1954"/>
              </a:lnSpc>
            </a:pPr>
          </a:p>
          <a:p>
            <a:pPr algn="ctr">
              <a:lnSpc>
                <a:spcPts val="1954"/>
              </a:lnSpc>
            </a:pPr>
            <a:r>
              <a:rPr lang="en-US" sz="1396" b="true">
                <a:solidFill>
                  <a:srgbClr val="01070A"/>
                </a:solidFill>
                <a:latin typeface="Dosis Bold"/>
                <a:ea typeface="Dosis Bold"/>
                <a:cs typeface="Dosis Bold"/>
                <a:sym typeface="Dosis Bold"/>
              </a:rPr>
              <a:t>By using the magic words </a:t>
            </a:r>
          </a:p>
          <a:p>
            <a:pPr algn="ctr">
              <a:lnSpc>
                <a:spcPts val="1954"/>
              </a:lnSpc>
            </a:pPr>
            <a:r>
              <a:rPr lang="en-US" b="true" sz="1396">
                <a:solidFill>
                  <a:srgbClr val="01070A"/>
                </a:solidFill>
                <a:latin typeface="Dosis Bold"/>
                <a:ea typeface="Dosis Bold"/>
                <a:cs typeface="Dosis Bold"/>
                <a:sym typeface="Dosis Bold"/>
              </a:rPr>
              <a:t>such as “Highly detailed” and “insanely intricate” </a:t>
            </a:r>
          </a:p>
        </p:txBody>
      </p:sp>
      <p:sp>
        <p:nvSpPr>
          <p:cNvPr name="Freeform 21" id="21"/>
          <p:cNvSpPr/>
          <p:nvPr/>
        </p:nvSpPr>
        <p:spPr>
          <a:xfrm flipH="false" flipV="true" rot="-835130">
            <a:off x="4327977" y="7454846"/>
            <a:ext cx="2201694" cy="748576"/>
          </a:xfrm>
          <a:custGeom>
            <a:avLst/>
            <a:gdLst/>
            <a:ahLst/>
            <a:cxnLst/>
            <a:rect r="r" b="b" t="t" l="l"/>
            <a:pathLst>
              <a:path h="748576" w="2201694">
                <a:moveTo>
                  <a:pt x="0" y="748576"/>
                </a:moveTo>
                <a:lnTo>
                  <a:pt x="2201695" y="748576"/>
                </a:lnTo>
                <a:lnTo>
                  <a:pt x="2201695" y="0"/>
                </a:lnTo>
                <a:lnTo>
                  <a:pt x="0" y="0"/>
                </a:lnTo>
                <a:lnTo>
                  <a:pt x="0" y="74857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2" id="22"/>
          <p:cNvSpPr/>
          <p:nvPr/>
        </p:nvSpPr>
        <p:spPr>
          <a:xfrm flipH="false" flipV="false" rot="0">
            <a:off x="12048159" y="4725882"/>
            <a:ext cx="2815734" cy="3212974"/>
          </a:xfrm>
          <a:custGeom>
            <a:avLst/>
            <a:gdLst/>
            <a:ahLst/>
            <a:cxnLst/>
            <a:rect r="r" b="b" t="t" l="l"/>
            <a:pathLst>
              <a:path h="3212974" w="2815734">
                <a:moveTo>
                  <a:pt x="0" y="0"/>
                </a:moveTo>
                <a:lnTo>
                  <a:pt x="2815734" y="0"/>
                </a:lnTo>
                <a:lnTo>
                  <a:pt x="2815734" y="3212974"/>
                </a:lnTo>
                <a:lnTo>
                  <a:pt x="0" y="3212974"/>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TextBox 23" id="23"/>
          <p:cNvSpPr txBox="true"/>
          <p:nvPr/>
        </p:nvSpPr>
        <p:spPr>
          <a:xfrm rot="0">
            <a:off x="12375134" y="5535639"/>
            <a:ext cx="2161783" cy="375267"/>
          </a:xfrm>
          <a:prstGeom prst="rect">
            <a:avLst/>
          </a:prstGeom>
        </p:spPr>
        <p:txBody>
          <a:bodyPr anchor="t" rtlCol="false" tIns="0" lIns="0" bIns="0" rIns="0">
            <a:spAutoFit/>
          </a:bodyPr>
          <a:lstStyle/>
          <a:p>
            <a:pPr algn="ctr" marL="0" indent="0" lvl="0">
              <a:lnSpc>
                <a:spcPts val="3039"/>
              </a:lnSpc>
              <a:spcBef>
                <a:spcPct val="0"/>
              </a:spcBef>
            </a:pPr>
            <a:r>
              <a:rPr lang="en-US" sz="2171">
                <a:solidFill>
                  <a:srgbClr val="01070A"/>
                </a:solidFill>
                <a:latin typeface="Carelia"/>
                <a:ea typeface="Carelia"/>
                <a:cs typeface="Carelia"/>
                <a:sym typeface="Carelia"/>
              </a:rPr>
              <a:t>The output 2</a:t>
            </a:r>
          </a:p>
        </p:txBody>
      </p:sp>
      <p:sp>
        <p:nvSpPr>
          <p:cNvPr name="TextBox 24" id="24"/>
          <p:cNvSpPr txBox="true"/>
          <p:nvPr/>
        </p:nvSpPr>
        <p:spPr>
          <a:xfrm rot="0">
            <a:off x="12156692" y="6303794"/>
            <a:ext cx="2598668" cy="612196"/>
          </a:xfrm>
          <a:prstGeom prst="rect">
            <a:avLst/>
          </a:prstGeom>
        </p:spPr>
        <p:txBody>
          <a:bodyPr anchor="t" rtlCol="false" tIns="0" lIns="0" bIns="0" rIns="0">
            <a:spAutoFit/>
          </a:bodyPr>
          <a:lstStyle/>
          <a:p>
            <a:pPr algn="ctr">
              <a:lnSpc>
                <a:spcPts val="2481"/>
              </a:lnSpc>
            </a:pPr>
            <a:r>
              <a:rPr lang="en-US" sz="1772">
                <a:solidFill>
                  <a:srgbClr val="01070A"/>
                </a:solidFill>
                <a:latin typeface="Dosis"/>
                <a:ea typeface="Dosis"/>
                <a:cs typeface="Dosis"/>
                <a:sym typeface="Dosis"/>
              </a:rPr>
              <a:t>The little prince laughing with elephants</a:t>
            </a:r>
          </a:p>
        </p:txBody>
      </p:sp>
      <p:sp>
        <p:nvSpPr>
          <p:cNvPr name="Freeform 25" id="25"/>
          <p:cNvSpPr/>
          <p:nvPr/>
        </p:nvSpPr>
        <p:spPr>
          <a:xfrm flipH="false" flipV="false" rot="0">
            <a:off x="1465502" y="2203496"/>
            <a:ext cx="2815734" cy="3212974"/>
          </a:xfrm>
          <a:custGeom>
            <a:avLst/>
            <a:gdLst/>
            <a:ahLst/>
            <a:cxnLst/>
            <a:rect r="r" b="b" t="t" l="l"/>
            <a:pathLst>
              <a:path h="3212974" w="2815734">
                <a:moveTo>
                  <a:pt x="0" y="0"/>
                </a:moveTo>
                <a:lnTo>
                  <a:pt x="2815734" y="0"/>
                </a:lnTo>
                <a:lnTo>
                  <a:pt x="2815734" y="3212974"/>
                </a:lnTo>
                <a:lnTo>
                  <a:pt x="0" y="3212974"/>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TextBox 26" id="26"/>
          <p:cNvSpPr txBox="true"/>
          <p:nvPr/>
        </p:nvSpPr>
        <p:spPr>
          <a:xfrm rot="0">
            <a:off x="1792477" y="3013253"/>
            <a:ext cx="2161783" cy="375267"/>
          </a:xfrm>
          <a:prstGeom prst="rect">
            <a:avLst/>
          </a:prstGeom>
        </p:spPr>
        <p:txBody>
          <a:bodyPr anchor="t" rtlCol="false" tIns="0" lIns="0" bIns="0" rIns="0">
            <a:spAutoFit/>
          </a:bodyPr>
          <a:lstStyle/>
          <a:p>
            <a:pPr algn="ctr" marL="0" indent="0" lvl="0">
              <a:lnSpc>
                <a:spcPts val="3039"/>
              </a:lnSpc>
              <a:spcBef>
                <a:spcPct val="0"/>
              </a:spcBef>
            </a:pPr>
            <a:r>
              <a:rPr lang="en-US" sz="2171">
                <a:solidFill>
                  <a:srgbClr val="01070A"/>
                </a:solidFill>
                <a:latin typeface="Carelia"/>
                <a:ea typeface="Carelia"/>
                <a:cs typeface="Carelia"/>
                <a:sym typeface="Carelia"/>
              </a:rPr>
              <a:t>The output 1</a:t>
            </a:r>
          </a:p>
        </p:txBody>
      </p:sp>
      <p:sp>
        <p:nvSpPr>
          <p:cNvPr name="TextBox 27" id="27"/>
          <p:cNvSpPr txBox="true"/>
          <p:nvPr/>
        </p:nvSpPr>
        <p:spPr>
          <a:xfrm rot="0">
            <a:off x="1574035" y="4035726"/>
            <a:ext cx="2598668" cy="926521"/>
          </a:xfrm>
          <a:prstGeom prst="rect">
            <a:avLst/>
          </a:prstGeom>
        </p:spPr>
        <p:txBody>
          <a:bodyPr anchor="t" rtlCol="false" tIns="0" lIns="0" bIns="0" rIns="0">
            <a:spAutoFit/>
          </a:bodyPr>
          <a:lstStyle/>
          <a:p>
            <a:pPr algn="ctr">
              <a:lnSpc>
                <a:spcPts val="2481"/>
              </a:lnSpc>
            </a:pPr>
            <a:r>
              <a:rPr lang="en-US" sz="1772">
                <a:solidFill>
                  <a:srgbClr val="01070A"/>
                </a:solidFill>
                <a:latin typeface="Dosis"/>
                <a:ea typeface="Dosis"/>
                <a:cs typeface="Dosis"/>
                <a:sym typeface="Dosis"/>
              </a:rPr>
              <a:t>The little prince laughing, surrounded by a herd of elephants</a:t>
            </a:r>
          </a:p>
        </p:txBody>
      </p:sp>
      <p:sp>
        <p:nvSpPr>
          <p:cNvPr name="TextBox 28" id="28"/>
          <p:cNvSpPr txBox="true"/>
          <p:nvPr/>
        </p:nvSpPr>
        <p:spPr>
          <a:xfrm rot="0">
            <a:off x="7012360" y="5408612"/>
            <a:ext cx="2611551" cy="673862"/>
          </a:xfrm>
          <a:prstGeom prst="rect">
            <a:avLst/>
          </a:prstGeom>
        </p:spPr>
        <p:txBody>
          <a:bodyPr anchor="t" rtlCol="false" tIns="0" lIns="0" bIns="0" rIns="0">
            <a:spAutoFit/>
          </a:bodyPr>
          <a:lstStyle/>
          <a:p>
            <a:pPr algn="ctr">
              <a:lnSpc>
                <a:spcPts val="2758"/>
              </a:lnSpc>
              <a:spcBef>
                <a:spcPct val="0"/>
              </a:spcBef>
            </a:pPr>
            <a:r>
              <a:rPr lang="en-US" sz="1970">
                <a:solidFill>
                  <a:srgbClr val="000000"/>
                </a:solidFill>
                <a:latin typeface="Dosis"/>
                <a:ea typeface="Dosis"/>
                <a:cs typeface="Dosis"/>
                <a:sym typeface="Dosis"/>
              </a:rPr>
              <a:t>The LLM summarize the output of the previous step</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TextBox 3" id="3"/>
          <p:cNvSpPr txBox="true"/>
          <p:nvPr/>
        </p:nvSpPr>
        <p:spPr>
          <a:xfrm rot="0">
            <a:off x="5227885" y="1162717"/>
            <a:ext cx="7832231" cy="811309"/>
          </a:xfrm>
          <a:prstGeom prst="rect">
            <a:avLst/>
          </a:prstGeom>
        </p:spPr>
        <p:txBody>
          <a:bodyPr anchor="t" rtlCol="false" tIns="0" lIns="0" bIns="0" rIns="0">
            <a:spAutoFit/>
          </a:bodyPr>
          <a:lstStyle/>
          <a:p>
            <a:pPr algn="ctr" marL="0" indent="0" lvl="0">
              <a:lnSpc>
                <a:spcPts val="6732"/>
              </a:lnSpc>
              <a:spcBef>
                <a:spcPct val="0"/>
              </a:spcBef>
            </a:pPr>
            <a:r>
              <a:rPr lang="en-US" sz="4808">
                <a:solidFill>
                  <a:srgbClr val="01070A"/>
                </a:solidFill>
                <a:latin typeface="Carelia"/>
                <a:ea typeface="Carelia"/>
                <a:cs typeface="Carelia"/>
                <a:sym typeface="Carelia"/>
              </a:rPr>
              <a:t>Prompt Generation 3/3</a:t>
            </a:r>
          </a:p>
        </p:txBody>
      </p:sp>
      <p:sp>
        <p:nvSpPr>
          <p:cNvPr name="Freeform 4" id="4"/>
          <p:cNvSpPr/>
          <p:nvPr/>
        </p:nvSpPr>
        <p:spPr>
          <a:xfrm flipH="false" flipV="false" rot="1682194">
            <a:off x="4329796" y="4034765"/>
            <a:ext cx="2287365" cy="777704"/>
          </a:xfrm>
          <a:custGeom>
            <a:avLst/>
            <a:gdLst/>
            <a:ahLst/>
            <a:cxnLst/>
            <a:rect r="r" b="b" t="t" l="l"/>
            <a:pathLst>
              <a:path h="777704" w="2287365">
                <a:moveTo>
                  <a:pt x="0" y="0"/>
                </a:moveTo>
                <a:lnTo>
                  <a:pt x="2287365" y="0"/>
                </a:lnTo>
                <a:lnTo>
                  <a:pt x="2287365" y="777704"/>
                </a:lnTo>
                <a:lnTo>
                  <a:pt x="0" y="7777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039046" y="6481400"/>
            <a:ext cx="1894813" cy="299725"/>
          </a:xfrm>
          <a:custGeom>
            <a:avLst/>
            <a:gdLst/>
            <a:ahLst/>
            <a:cxnLst/>
            <a:rect r="r" b="b" t="t" l="l"/>
            <a:pathLst>
              <a:path h="299725" w="1894813">
                <a:moveTo>
                  <a:pt x="0" y="0"/>
                </a:moveTo>
                <a:lnTo>
                  <a:pt x="1894813" y="0"/>
                </a:lnTo>
                <a:lnTo>
                  <a:pt x="1894813" y="299725"/>
                </a:lnTo>
                <a:lnTo>
                  <a:pt x="0" y="2997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false" rot="-4930603">
            <a:off x="13598807" y="3341982"/>
            <a:ext cx="1439831" cy="1180661"/>
          </a:xfrm>
          <a:custGeom>
            <a:avLst/>
            <a:gdLst/>
            <a:ahLst/>
            <a:cxnLst/>
            <a:rect r="r" b="b" t="t" l="l"/>
            <a:pathLst>
              <a:path h="1180661" w="1439831">
                <a:moveTo>
                  <a:pt x="1439831" y="0"/>
                </a:moveTo>
                <a:lnTo>
                  <a:pt x="0" y="0"/>
                </a:lnTo>
                <a:lnTo>
                  <a:pt x="0" y="1180661"/>
                </a:lnTo>
                <a:lnTo>
                  <a:pt x="1439831" y="1180661"/>
                </a:lnTo>
                <a:lnTo>
                  <a:pt x="1439831"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5098762" y="1824683"/>
            <a:ext cx="2549618" cy="2665950"/>
          </a:xfrm>
          <a:custGeom>
            <a:avLst/>
            <a:gdLst/>
            <a:ahLst/>
            <a:cxnLst/>
            <a:rect r="r" b="b" t="t" l="l"/>
            <a:pathLst>
              <a:path h="2665950" w="2549618">
                <a:moveTo>
                  <a:pt x="0" y="0"/>
                </a:moveTo>
                <a:lnTo>
                  <a:pt x="2549617" y="0"/>
                </a:lnTo>
                <a:lnTo>
                  <a:pt x="2549617" y="2665950"/>
                </a:lnTo>
                <a:lnTo>
                  <a:pt x="0" y="266595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8" id="8"/>
          <p:cNvGrpSpPr/>
          <p:nvPr/>
        </p:nvGrpSpPr>
        <p:grpSpPr>
          <a:xfrm rot="93123">
            <a:off x="6778050" y="3611773"/>
            <a:ext cx="3283874" cy="5122453"/>
            <a:chOff x="0" y="0"/>
            <a:chExt cx="1006794" cy="1570479"/>
          </a:xfrm>
        </p:grpSpPr>
        <p:sp>
          <p:nvSpPr>
            <p:cNvPr name="Freeform 9" id="9"/>
            <p:cNvSpPr/>
            <p:nvPr/>
          </p:nvSpPr>
          <p:spPr>
            <a:xfrm flipH="false" flipV="false" rot="0">
              <a:off x="0" y="0"/>
              <a:ext cx="1006794" cy="1570479"/>
            </a:xfrm>
            <a:custGeom>
              <a:avLst/>
              <a:gdLst/>
              <a:ahLst/>
              <a:cxnLst/>
              <a:rect r="r" b="b" t="t" l="l"/>
              <a:pathLst>
                <a:path h="1570479" w="1006794">
                  <a:moveTo>
                    <a:pt x="16503" y="0"/>
                  </a:moveTo>
                  <a:lnTo>
                    <a:pt x="990291" y="0"/>
                  </a:lnTo>
                  <a:cubicBezTo>
                    <a:pt x="999405" y="0"/>
                    <a:pt x="1006794" y="7389"/>
                    <a:pt x="1006794" y="16503"/>
                  </a:cubicBezTo>
                  <a:lnTo>
                    <a:pt x="1006794" y="1553976"/>
                  </a:lnTo>
                  <a:cubicBezTo>
                    <a:pt x="1006794" y="1563090"/>
                    <a:pt x="999405" y="1570479"/>
                    <a:pt x="990291" y="1570479"/>
                  </a:cubicBezTo>
                  <a:lnTo>
                    <a:pt x="16503" y="1570479"/>
                  </a:lnTo>
                  <a:cubicBezTo>
                    <a:pt x="7389" y="1570479"/>
                    <a:pt x="0" y="1563090"/>
                    <a:pt x="0" y="1553976"/>
                  </a:cubicBezTo>
                  <a:lnTo>
                    <a:pt x="0" y="16503"/>
                  </a:lnTo>
                  <a:cubicBezTo>
                    <a:pt x="0" y="7389"/>
                    <a:pt x="7389" y="0"/>
                    <a:pt x="16503" y="0"/>
                  </a:cubicBezTo>
                  <a:close/>
                </a:path>
              </a:pathLst>
            </a:custGeom>
            <a:solidFill>
              <a:srgbClr val="000000">
                <a:alpha val="31765"/>
              </a:srgbClr>
            </a:solidFill>
            <a:ln w="38100" cap="sq">
              <a:solidFill>
                <a:srgbClr val="000000">
                  <a:alpha val="31765"/>
                </a:srgbClr>
              </a:solidFill>
              <a:prstDash val="solid"/>
              <a:miter/>
            </a:ln>
          </p:spPr>
        </p:sp>
        <p:sp>
          <p:nvSpPr>
            <p:cNvPr name="TextBox 10" id="10"/>
            <p:cNvSpPr txBox="true"/>
            <p:nvPr/>
          </p:nvSpPr>
          <p:spPr>
            <a:xfrm>
              <a:off x="0" y="-47625"/>
              <a:ext cx="1006794" cy="1618104"/>
            </a:xfrm>
            <a:prstGeom prst="rect">
              <a:avLst/>
            </a:prstGeom>
          </p:spPr>
          <p:txBody>
            <a:bodyPr anchor="ctr" rtlCol="false" tIns="50800" lIns="50800" bIns="50800" rIns="50800"/>
            <a:lstStyle/>
            <a:p>
              <a:pPr algn="ctr" marL="0" indent="0" lvl="0">
                <a:lnSpc>
                  <a:spcPts val="3210"/>
                </a:lnSpc>
                <a:spcBef>
                  <a:spcPct val="0"/>
                </a:spcBef>
              </a:pPr>
            </a:p>
          </p:txBody>
        </p:sp>
      </p:grpSp>
      <p:grpSp>
        <p:nvGrpSpPr>
          <p:cNvPr name="Group 11" id="11"/>
          <p:cNvGrpSpPr/>
          <p:nvPr/>
        </p:nvGrpSpPr>
        <p:grpSpPr>
          <a:xfrm rot="0">
            <a:off x="6676199" y="3481247"/>
            <a:ext cx="3283874" cy="5202453"/>
            <a:chOff x="0" y="0"/>
            <a:chExt cx="1006794" cy="1595006"/>
          </a:xfrm>
        </p:grpSpPr>
        <p:sp>
          <p:nvSpPr>
            <p:cNvPr name="Freeform 12" id="12"/>
            <p:cNvSpPr/>
            <p:nvPr/>
          </p:nvSpPr>
          <p:spPr>
            <a:xfrm flipH="false" flipV="false" rot="0">
              <a:off x="0" y="0"/>
              <a:ext cx="1006794" cy="1595006"/>
            </a:xfrm>
            <a:custGeom>
              <a:avLst/>
              <a:gdLst/>
              <a:ahLst/>
              <a:cxnLst/>
              <a:rect r="r" b="b" t="t" l="l"/>
              <a:pathLst>
                <a:path h="1595006" w="1006794">
                  <a:moveTo>
                    <a:pt x="25933" y="0"/>
                  </a:moveTo>
                  <a:lnTo>
                    <a:pt x="980861" y="0"/>
                  </a:lnTo>
                  <a:cubicBezTo>
                    <a:pt x="987739" y="0"/>
                    <a:pt x="994335" y="2732"/>
                    <a:pt x="999198" y="7596"/>
                  </a:cubicBezTo>
                  <a:cubicBezTo>
                    <a:pt x="1004062" y="12459"/>
                    <a:pt x="1006794" y="19055"/>
                    <a:pt x="1006794" y="25933"/>
                  </a:cubicBezTo>
                  <a:lnTo>
                    <a:pt x="1006794" y="1569073"/>
                  </a:lnTo>
                  <a:cubicBezTo>
                    <a:pt x="1006794" y="1575951"/>
                    <a:pt x="1004062" y="1582547"/>
                    <a:pt x="999198" y="1587410"/>
                  </a:cubicBezTo>
                  <a:cubicBezTo>
                    <a:pt x="994335" y="1592274"/>
                    <a:pt x="987739" y="1595006"/>
                    <a:pt x="980861" y="1595006"/>
                  </a:cubicBezTo>
                  <a:lnTo>
                    <a:pt x="25933" y="1595006"/>
                  </a:lnTo>
                  <a:cubicBezTo>
                    <a:pt x="19055" y="1595006"/>
                    <a:pt x="12459" y="1592274"/>
                    <a:pt x="7596" y="1587410"/>
                  </a:cubicBezTo>
                  <a:cubicBezTo>
                    <a:pt x="2732" y="1582547"/>
                    <a:pt x="0" y="1575951"/>
                    <a:pt x="0" y="1569073"/>
                  </a:cubicBezTo>
                  <a:lnTo>
                    <a:pt x="0" y="25933"/>
                  </a:lnTo>
                  <a:cubicBezTo>
                    <a:pt x="0" y="19055"/>
                    <a:pt x="2732" y="12459"/>
                    <a:pt x="7596" y="7596"/>
                  </a:cubicBezTo>
                  <a:cubicBezTo>
                    <a:pt x="12459" y="2732"/>
                    <a:pt x="19055" y="0"/>
                    <a:pt x="25933" y="0"/>
                  </a:cubicBezTo>
                  <a:close/>
                </a:path>
              </a:pathLst>
            </a:custGeom>
            <a:solidFill>
              <a:srgbClr val="FFFFFF"/>
            </a:solidFill>
            <a:ln w="19050" cap="sq">
              <a:solidFill>
                <a:srgbClr val="000000"/>
              </a:solidFill>
              <a:prstDash val="solid"/>
              <a:miter/>
            </a:ln>
          </p:spPr>
        </p:sp>
        <p:sp>
          <p:nvSpPr>
            <p:cNvPr name="TextBox 13" id="13"/>
            <p:cNvSpPr txBox="true"/>
            <p:nvPr/>
          </p:nvSpPr>
          <p:spPr>
            <a:xfrm>
              <a:off x="0" y="-47625"/>
              <a:ext cx="1006794" cy="1642631"/>
            </a:xfrm>
            <a:prstGeom prst="rect">
              <a:avLst/>
            </a:prstGeom>
          </p:spPr>
          <p:txBody>
            <a:bodyPr anchor="ctr" rtlCol="false" tIns="50800" lIns="50800" bIns="50800" rIns="50800"/>
            <a:lstStyle/>
            <a:p>
              <a:pPr algn="ctr">
                <a:lnSpc>
                  <a:spcPts val="3210"/>
                </a:lnSpc>
              </a:pPr>
            </a:p>
          </p:txBody>
        </p:sp>
      </p:grpSp>
      <p:sp>
        <p:nvSpPr>
          <p:cNvPr name="Freeform 14" id="14"/>
          <p:cNvSpPr/>
          <p:nvPr/>
        </p:nvSpPr>
        <p:spPr>
          <a:xfrm flipH="false" flipV="false" rot="-78655">
            <a:off x="7441872" y="3286876"/>
            <a:ext cx="1752527" cy="388742"/>
          </a:xfrm>
          <a:custGeom>
            <a:avLst/>
            <a:gdLst/>
            <a:ahLst/>
            <a:cxnLst/>
            <a:rect r="r" b="b" t="t" l="l"/>
            <a:pathLst>
              <a:path h="388742" w="1752527">
                <a:moveTo>
                  <a:pt x="0" y="0"/>
                </a:moveTo>
                <a:lnTo>
                  <a:pt x="1752527" y="0"/>
                </a:lnTo>
                <a:lnTo>
                  <a:pt x="1752527" y="388742"/>
                </a:lnTo>
                <a:lnTo>
                  <a:pt x="0" y="388742"/>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5" id="15"/>
          <p:cNvSpPr/>
          <p:nvPr/>
        </p:nvSpPr>
        <p:spPr>
          <a:xfrm flipH="false" flipV="false" rot="0">
            <a:off x="7128731" y="6733173"/>
            <a:ext cx="2378808" cy="1414130"/>
          </a:xfrm>
          <a:custGeom>
            <a:avLst/>
            <a:gdLst/>
            <a:ahLst/>
            <a:cxnLst/>
            <a:rect r="r" b="b" t="t" l="l"/>
            <a:pathLst>
              <a:path h="1414130" w="2378808">
                <a:moveTo>
                  <a:pt x="0" y="0"/>
                </a:moveTo>
                <a:lnTo>
                  <a:pt x="2378809" y="0"/>
                </a:lnTo>
                <a:lnTo>
                  <a:pt x="2378809" y="1414130"/>
                </a:lnTo>
                <a:lnTo>
                  <a:pt x="0" y="1414130"/>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6" id="16"/>
          <p:cNvSpPr txBox="true"/>
          <p:nvPr/>
        </p:nvSpPr>
        <p:spPr>
          <a:xfrm rot="0">
            <a:off x="6760001" y="4052836"/>
            <a:ext cx="3116269" cy="391884"/>
          </a:xfrm>
          <a:prstGeom prst="rect">
            <a:avLst/>
          </a:prstGeom>
        </p:spPr>
        <p:txBody>
          <a:bodyPr anchor="t" rtlCol="false" tIns="0" lIns="0" bIns="0" rIns="0">
            <a:spAutoFit/>
          </a:bodyPr>
          <a:lstStyle/>
          <a:p>
            <a:pPr algn="ctr" marL="0" indent="0" lvl="0">
              <a:lnSpc>
                <a:spcPts val="3282"/>
              </a:lnSpc>
              <a:spcBef>
                <a:spcPct val="0"/>
              </a:spcBef>
            </a:pPr>
            <a:r>
              <a:rPr lang="en-US" sz="2344">
                <a:solidFill>
                  <a:srgbClr val="01070A"/>
                </a:solidFill>
                <a:latin typeface="Carelia"/>
                <a:ea typeface="Carelia"/>
                <a:cs typeface="Carelia"/>
                <a:sym typeface="Carelia"/>
              </a:rPr>
              <a:t>LLM</a:t>
            </a:r>
          </a:p>
        </p:txBody>
      </p:sp>
      <p:sp>
        <p:nvSpPr>
          <p:cNvPr name="TextBox 17" id="17"/>
          <p:cNvSpPr txBox="true"/>
          <p:nvPr/>
        </p:nvSpPr>
        <p:spPr>
          <a:xfrm rot="0">
            <a:off x="6869789" y="5227097"/>
            <a:ext cx="2896694" cy="1359591"/>
          </a:xfrm>
          <a:prstGeom prst="rect">
            <a:avLst/>
          </a:prstGeom>
        </p:spPr>
        <p:txBody>
          <a:bodyPr anchor="t" rtlCol="false" tIns="0" lIns="0" bIns="0" rIns="0">
            <a:spAutoFit/>
          </a:bodyPr>
          <a:lstStyle/>
          <a:p>
            <a:pPr algn="ctr">
              <a:lnSpc>
                <a:spcPts val="2761"/>
              </a:lnSpc>
            </a:pPr>
            <a:r>
              <a:rPr lang="en-US" sz="1972">
                <a:solidFill>
                  <a:srgbClr val="01070A"/>
                </a:solidFill>
                <a:latin typeface="Dosis"/>
                <a:ea typeface="Dosis"/>
                <a:cs typeface="Dosis"/>
                <a:sym typeface="Dosis"/>
              </a:rPr>
              <a:t>The LLM expresses its creativity again in this step</a:t>
            </a:r>
          </a:p>
          <a:p>
            <a:pPr algn="ctr">
              <a:lnSpc>
                <a:spcPts val="2761"/>
              </a:lnSpc>
            </a:pPr>
            <a:r>
              <a:rPr lang="en-US" sz="1972">
                <a:solidFill>
                  <a:srgbClr val="01070A"/>
                </a:solidFill>
                <a:latin typeface="Dosis"/>
                <a:ea typeface="Dosis"/>
                <a:cs typeface="Dosis"/>
                <a:sym typeface="Dosis"/>
              </a:rPr>
              <a:t> </a:t>
            </a:r>
          </a:p>
          <a:p>
            <a:pPr algn="ctr">
              <a:lnSpc>
                <a:spcPts val="2761"/>
              </a:lnSpc>
            </a:pPr>
          </a:p>
        </p:txBody>
      </p:sp>
      <p:sp>
        <p:nvSpPr>
          <p:cNvPr name="Freeform 18" id="18"/>
          <p:cNvSpPr/>
          <p:nvPr/>
        </p:nvSpPr>
        <p:spPr>
          <a:xfrm flipH="false" flipV="false" rot="0">
            <a:off x="1295046" y="5739349"/>
            <a:ext cx="3117981" cy="2773268"/>
          </a:xfrm>
          <a:custGeom>
            <a:avLst/>
            <a:gdLst/>
            <a:ahLst/>
            <a:cxnLst/>
            <a:rect r="r" b="b" t="t" l="l"/>
            <a:pathLst>
              <a:path h="2773268" w="3117981">
                <a:moveTo>
                  <a:pt x="0" y="0"/>
                </a:moveTo>
                <a:lnTo>
                  <a:pt x="3117982" y="0"/>
                </a:lnTo>
                <a:lnTo>
                  <a:pt x="3117982" y="2773268"/>
                </a:lnTo>
                <a:lnTo>
                  <a:pt x="0" y="2773268"/>
                </a:lnTo>
                <a:lnTo>
                  <a:pt x="0" y="0"/>
                </a:lnTo>
                <a:close/>
              </a:path>
            </a:pathLst>
          </a:custGeom>
          <a:blipFill>
            <a:blip r:embed="rId15">
              <a:extLst>
                <a:ext uri="{96DAC541-7B7A-43D3-8B79-37D633B846F1}">
                  <asvg:svgBlip xmlns:asvg="http://schemas.microsoft.com/office/drawing/2016/SVG/main" r:embed="rId16"/>
                </a:ext>
              </a:extLst>
            </a:blip>
            <a:stretch>
              <a:fillRect l="0" t="-6010" r="0" b="-6010"/>
            </a:stretch>
          </a:blipFill>
        </p:spPr>
      </p:sp>
      <p:sp>
        <p:nvSpPr>
          <p:cNvPr name="TextBox 19" id="19"/>
          <p:cNvSpPr txBox="true"/>
          <p:nvPr/>
        </p:nvSpPr>
        <p:spPr>
          <a:xfrm rot="0">
            <a:off x="1745084" y="6178153"/>
            <a:ext cx="2161783" cy="331869"/>
          </a:xfrm>
          <a:prstGeom prst="rect">
            <a:avLst/>
          </a:prstGeom>
        </p:spPr>
        <p:txBody>
          <a:bodyPr anchor="t" rtlCol="false" tIns="0" lIns="0" bIns="0" rIns="0">
            <a:spAutoFit/>
          </a:bodyPr>
          <a:lstStyle/>
          <a:p>
            <a:pPr algn="ctr" marL="0" indent="0" lvl="0">
              <a:lnSpc>
                <a:spcPts val="2692"/>
              </a:lnSpc>
            </a:pPr>
            <a:r>
              <a:rPr lang="en-US" sz="2171">
                <a:solidFill>
                  <a:srgbClr val="01070A"/>
                </a:solidFill>
                <a:latin typeface="Carelia"/>
                <a:ea typeface="Carelia"/>
                <a:cs typeface="Carelia"/>
                <a:sym typeface="Carelia"/>
              </a:rPr>
              <a:t>3rd Instruction</a:t>
            </a:r>
          </a:p>
        </p:txBody>
      </p:sp>
      <p:sp>
        <p:nvSpPr>
          <p:cNvPr name="TextBox 20" id="20"/>
          <p:cNvSpPr txBox="true"/>
          <p:nvPr/>
        </p:nvSpPr>
        <p:spPr>
          <a:xfrm rot="0">
            <a:off x="15497106" y="2600491"/>
            <a:ext cx="1890693" cy="1454672"/>
          </a:xfrm>
          <a:prstGeom prst="rect">
            <a:avLst/>
          </a:prstGeom>
        </p:spPr>
        <p:txBody>
          <a:bodyPr anchor="t" rtlCol="false" tIns="0" lIns="0" bIns="0" rIns="0">
            <a:spAutoFit/>
          </a:bodyPr>
          <a:lstStyle/>
          <a:p>
            <a:pPr algn="ctr">
              <a:lnSpc>
                <a:spcPts val="1954"/>
              </a:lnSpc>
            </a:pPr>
            <a:r>
              <a:rPr lang="en-US" sz="1396" b="true">
                <a:solidFill>
                  <a:srgbClr val="FF3131"/>
                </a:solidFill>
                <a:latin typeface="Dosis Bold"/>
                <a:ea typeface="Dosis Bold"/>
                <a:cs typeface="Dosis Bold"/>
                <a:sym typeface="Dosis Bold"/>
              </a:rPr>
              <a:t>Style Modifiers!</a:t>
            </a:r>
          </a:p>
          <a:p>
            <a:pPr algn="ctr">
              <a:lnSpc>
                <a:spcPts val="1954"/>
              </a:lnSpc>
            </a:pPr>
          </a:p>
          <a:p>
            <a:pPr algn="ctr">
              <a:lnSpc>
                <a:spcPts val="1954"/>
              </a:lnSpc>
            </a:pPr>
            <a:r>
              <a:rPr lang="en-US" b="true" sz="1396">
                <a:solidFill>
                  <a:srgbClr val="01070A"/>
                </a:solidFill>
                <a:latin typeface="Dosis Bold"/>
                <a:ea typeface="Dosis Bold"/>
                <a:cs typeface="Dosis Bold"/>
                <a:sym typeface="Dosis Bold"/>
              </a:rPr>
              <a:t>generate different versions of the story by simply altering the style modifiers used. </a:t>
            </a:r>
          </a:p>
        </p:txBody>
      </p:sp>
      <p:sp>
        <p:nvSpPr>
          <p:cNvPr name="Freeform 21" id="21"/>
          <p:cNvSpPr/>
          <p:nvPr/>
        </p:nvSpPr>
        <p:spPr>
          <a:xfrm flipH="false" flipV="true" rot="-835130">
            <a:off x="4327977" y="7454846"/>
            <a:ext cx="2201694" cy="748576"/>
          </a:xfrm>
          <a:custGeom>
            <a:avLst/>
            <a:gdLst/>
            <a:ahLst/>
            <a:cxnLst/>
            <a:rect r="r" b="b" t="t" l="l"/>
            <a:pathLst>
              <a:path h="748576" w="2201694">
                <a:moveTo>
                  <a:pt x="0" y="748576"/>
                </a:moveTo>
                <a:lnTo>
                  <a:pt x="2201695" y="748576"/>
                </a:lnTo>
                <a:lnTo>
                  <a:pt x="2201695" y="0"/>
                </a:lnTo>
                <a:lnTo>
                  <a:pt x="0" y="0"/>
                </a:lnTo>
                <a:lnTo>
                  <a:pt x="0" y="74857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2" id="22"/>
          <p:cNvSpPr/>
          <p:nvPr/>
        </p:nvSpPr>
        <p:spPr>
          <a:xfrm flipH="false" flipV="false" rot="0">
            <a:off x="12048159" y="4725882"/>
            <a:ext cx="2815734" cy="3212974"/>
          </a:xfrm>
          <a:custGeom>
            <a:avLst/>
            <a:gdLst/>
            <a:ahLst/>
            <a:cxnLst/>
            <a:rect r="r" b="b" t="t" l="l"/>
            <a:pathLst>
              <a:path h="3212974" w="2815734">
                <a:moveTo>
                  <a:pt x="0" y="0"/>
                </a:moveTo>
                <a:lnTo>
                  <a:pt x="2815734" y="0"/>
                </a:lnTo>
                <a:lnTo>
                  <a:pt x="2815734" y="3212974"/>
                </a:lnTo>
                <a:lnTo>
                  <a:pt x="0" y="3212974"/>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TextBox 23" id="23"/>
          <p:cNvSpPr txBox="true"/>
          <p:nvPr/>
        </p:nvSpPr>
        <p:spPr>
          <a:xfrm rot="0">
            <a:off x="12375134" y="5535639"/>
            <a:ext cx="2161783" cy="375267"/>
          </a:xfrm>
          <a:prstGeom prst="rect">
            <a:avLst/>
          </a:prstGeom>
        </p:spPr>
        <p:txBody>
          <a:bodyPr anchor="t" rtlCol="false" tIns="0" lIns="0" bIns="0" rIns="0">
            <a:spAutoFit/>
          </a:bodyPr>
          <a:lstStyle/>
          <a:p>
            <a:pPr algn="ctr" marL="0" indent="0" lvl="0">
              <a:lnSpc>
                <a:spcPts val="3039"/>
              </a:lnSpc>
              <a:spcBef>
                <a:spcPct val="0"/>
              </a:spcBef>
            </a:pPr>
            <a:r>
              <a:rPr lang="en-US" sz="2171">
                <a:solidFill>
                  <a:srgbClr val="01070A"/>
                </a:solidFill>
                <a:latin typeface="Carelia"/>
                <a:ea typeface="Carelia"/>
                <a:cs typeface="Carelia"/>
                <a:sym typeface="Carelia"/>
              </a:rPr>
              <a:t>The output 3</a:t>
            </a:r>
          </a:p>
        </p:txBody>
      </p:sp>
      <p:sp>
        <p:nvSpPr>
          <p:cNvPr name="TextBox 24" id="24"/>
          <p:cNvSpPr txBox="true"/>
          <p:nvPr/>
        </p:nvSpPr>
        <p:spPr>
          <a:xfrm rot="0">
            <a:off x="12156692" y="6558112"/>
            <a:ext cx="2598668" cy="612196"/>
          </a:xfrm>
          <a:prstGeom prst="rect">
            <a:avLst/>
          </a:prstGeom>
        </p:spPr>
        <p:txBody>
          <a:bodyPr anchor="t" rtlCol="false" tIns="0" lIns="0" bIns="0" rIns="0">
            <a:spAutoFit/>
          </a:bodyPr>
          <a:lstStyle/>
          <a:p>
            <a:pPr algn="ctr">
              <a:lnSpc>
                <a:spcPts val="2481"/>
              </a:lnSpc>
            </a:pPr>
            <a:r>
              <a:rPr lang="en-US" sz="1772">
                <a:solidFill>
                  <a:srgbClr val="01070A"/>
                </a:solidFill>
                <a:latin typeface="Dosis"/>
                <a:ea typeface="Dosis"/>
                <a:cs typeface="Dosis"/>
                <a:sym typeface="Dosis"/>
              </a:rPr>
              <a:t>Enhanced the realism of the generated images</a:t>
            </a:r>
          </a:p>
        </p:txBody>
      </p:sp>
      <p:sp>
        <p:nvSpPr>
          <p:cNvPr name="Freeform 25" id="25"/>
          <p:cNvSpPr/>
          <p:nvPr/>
        </p:nvSpPr>
        <p:spPr>
          <a:xfrm flipH="false" flipV="false" rot="0">
            <a:off x="1465502" y="2203496"/>
            <a:ext cx="2815734" cy="3212974"/>
          </a:xfrm>
          <a:custGeom>
            <a:avLst/>
            <a:gdLst/>
            <a:ahLst/>
            <a:cxnLst/>
            <a:rect r="r" b="b" t="t" l="l"/>
            <a:pathLst>
              <a:path h="3212974" w="2815734">
                <a:moveTo>
                  <a:pt x="0" y="0"/>
                </a:moveTo>
                <a:lnTo>
                  <a:pt x="2815734" y="0"/>
                </a:lnTo>
                <a:lnTo>
                  <a:pt x="2815734" y="3212974"/>
                </a:lnTo>
                <a:lnTo>
                  <a:pt x="0" y="3212974"/>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TextBox 26" id="26"/>
          <p:cNvSpPr txBox="true"/>
          <p:nvPr/>
        </p:nvSpPr>
        <p:spPr>
          <a:xfrm rot="0">
            <a:off x="1792477" y="3013253"/>
            <a:ext cx="2161783" cy="375267"/>
          </a:xfrm>
          <a:prstGeom prst="rect">
            <a:avLst/>
          </a:prstGeom>
        </p:spPr>
        <p:txBody>
          <a:bodyPr anchor="t" rtlCol="false" tIns="0" lIns="0" bIns="0" rIns="0">
            <a:spAutoFit/>
          </a:bodyPr>
          <a:lstStyle/>
          <a:p>
            <a:pPr algn="ctr" marL="0" indent="0" lvl="0">
              <a:lnSpc>
                <a:spcPts val="3039"/>
              </a:lnSpc>
              <a:spcBef>
                <a:spcPct val="0"/>
              </a:spcBef>
            </a:pPr>
            <a:r>
              <a:rPr lang="en-US" sz="2171">
                <a:solidFill>
                  <a:srgbClr val="01070A"/>
                </a:solidFill>
                <a:latin typeface="Carelia"/>
                <a:ea typeface="Carelia"/>
                <a:cs typeface="Carelia"/>
                <a:sym typeface="Carelia"/>
              </a:rPr>
              <a:t>The output 2</a:t>
            </a:r>
          </a:p>
        </p:txBody>
      </p:sp>
      <p:sp>
        <p:nvSpPr>
          <p:cNvPr name="TextBox 27" id="27"/>
          <p:cNvSpPr txBox="true"/>
          <p:nvPr/>
        </p:nvSpPr>
        <p:spPr>
          <a:xfrm rot="0">
            <a:off x="1574035" y="4035726"/>
            <a:ext cx="2598668" cy="926521"/>
          </a:xfrm>
          <a:prstGeom prst="rect">
            <a:avLst/>
          </a:prstGeom>
        </p:spPr>
        <p:txBody>
          <a:bodyPr anchor="t" rtlCol="false" tIns="0" lIns="0" bIns="0" rIns="0">
            <a:spAutoFit/>
          </a:bodyPr>
          <a:lstStyle/>
          <a:p>
            <a:pPr algn="ctr">
              <a:lnSpc>
                <a:spcPts val="2481"/>
              </a:lnSpc>
            </a:pPr>
            <a:r>
              <a:rPr lang="en-US" sz="1772">
                <a:solidFill>
                  <a:srgbClr val="01070A"/>
                </a:solidFill>
                <a:latin typeface="Dosis"/>
                <a:ea typeface="Dosis"/>
                <a:cs typeface="Dosis"/>
                <a:sym typeface="Dosis"/>
              </a:rPr>
              <a:t>The little prince laughing, surrounded by a herd of elephants</a:t>
            </a:r>
          </a:p>
        </p:txBody>
      </p:sp>
      <p:sp>
        <p:nvSpPr>
          <p:cNvPr name="TextBox 28" id="28"/>
          <p:cNvSpPr txBox="true"/>
          <p:nvPr/>
        </p:nvSpPr>
        <p:spPr>
          <a:xfrm rot="0">
            <a:off x="1652459" y="6334040"/>
            <a:ext cx="2441821" cy="2183821"/>
          </a:xfrm>
          <a:prstGeom prst="rect">
            <a:avLst/>
          </a:prstGeom>
        </p:spPr>
        <p:txBody>
          <a:bodyPr anchor="t" rtlCol="false" tIns="0" lIns="0" bIns="0" rIns="0">
            <a:spAutoFit/>
          </a:bodyPr>
          <a:lstStyle/>
          <a:p>
            <a:pPr algn="ctr">
              <a:lnSpc>
                <a:spcPts val="2481"/>
              </a:lnSpc>
            </a:pPr>
          </a:p>
          <a:p>
            <a:pPr algn="ctr">
              <a:lnSpc>
                <a:spcPts val="2481"/>
              </a:lnSpc>
            </a:pPr>
            <a:r>
              <a:rPr lang="en-US" sz="1772">
                <a:solidFill>
                  <a:srgbClr val="01070A"/>
                </a:solidFill>
                <a:latin typeface="Dosis"/>
                <a:ea typeface="Dosis"/>
                <a:cs typeface="Dosis"/>
                <a:sym typeface="Dosis"/>
              </a:rPr>
              <a:t>If the main subject of the prompt is a person, add facial descriptions such as ‘symmetrical face’ or ‘beautiful eyes</a:t>
            </a:r>
          </a:p>
          <a:p>
            <a:pPr algn="ctr">
              <a:lnSpc>
                <a:spcPts val="2481"/>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334479" y="-362352"/>
            <a:ext cx="18873339" cy="10955958"/>
            <a:chOff x="0" y="0"/>
            <a:chExt cx="4970756" cy="2885520"/>
          </a:xfrm>
        </p:grpSpPr>
        <p:sp>
          <p:nvSpPr>
            <p:cNvPr name="Freeform 4" id="4"/>
            <p:cNvSpPr/>
            <p:nvPr/>
          </p:nvSpPr>
          <p:spPr>
            <a:xfrm flipH="false" flipV="false" rot="0">
              <a:off x="0" y="0"/>
              <a:ext cx="4970756" cy="2885520"/>
            </a:xfrm>
            <a:custGeom>
              <a:avLst/>
              <a:gdLst/>
              <a:ahLst/>
              <a:cxnLst/>
              <a:rect r="r" b="b" t="t" l="l"/>
              <a:pathLst>
                <a:path h="2885520" w="4970756">
                  <a:moveTo>
                    <a:pt x="0" y="0"/>
                  </a:moveTo>
                  <a:lnTo>
                    <a:pt x="4970756" y="0"/>
                  </a:lnTo>
                  <a:lnTo>
                    <a:pt x="4970756" y="2885520"/>
                  </a:lnTo>
                  <a:lnTo>
                    <a:pt x="0" y="2885520"/>
                  </a:lnTo>
                  <a:close/>
                </a:path>
              </a:pathLst>
            </a:custGeom>
            <a:solidFill>
              <a:srgbClr val="000000">
                <a:alpha val="0"/>
              </a:srgbClr>
            </a:solidFill>
            <a:ln w="657225" cap="sq">
              <a:solidFill>
                <a:srgbClr val="1E3F48"/>
              </a:solidFill>
              <a:prstDash val="solid"/>
              <a:miter/>
            </a:ln>
          </p:spPr>
        </p:sp>
        <p:sp>
          <p:nvSpPr>
            <p:cNvPr name="TextBox 5" id="5"/>
            <p:cNvSpPr txBox="true"/>
            <p:nvPr/>
          </p:nvSpPr>
          <p:spPr>
            <a:xfrm>
              <a:off x="0" y="-47625"/>
              <a:ext cx="4970756" cy="2933145"/>
            </a:xfrm>
            <a:prstGeom prst="rect">
              <a:avLst/>
            </a:prstGeom>
          </p:spPr>
          <p:txBody>
            <a:bodyPr anchor="ctr" rtlCol="false" tIns="50800" lIns="50800" bIns="50800" rIns="50800"/>
            <a:lstStyle/>
            <a:p>
              <a:pPr algn="ctr">
                <a:lnSpc>
                  <a:spcPts val="3210"/>
                </a:lnSpc>
              </a:pPr>
            </a:p>
          </p:txBody>
        </p:sp>
      </p:grpSp>
      <p:sp>
        <p:nvSpPr>
          <p:cNvPr name="Freeform 6" id="6"/>
          <p:cNvSpPr/>
          <p:nvPr/>
        </p:nvSpPr>
        <p:spPr>
          <a:xfrm flipH="false" flipV="false" rot="0">
            <a:off x="2886847" y="3415035"/>
            <a:ext cx="12895480" cy="3401183"/>
          </a:xfrm>
          <a:custGeom>
            <a:avLst/>
            <a:gdLst/>
            <a:ahLst/>
            <a:cxnLst/>
            <a:rect r="r" b="b" t="t" l="l"/>
            <a:pathLst>
              <a:path h="3401183" w="12895480">
                <a:moveTo>
                  <a:pt x="0" y="0"/>
                </a:moveTo>
                <a:lnTo>
                  <a:pt x="12895480" y="0"/>
                </a:lnTo>
                <a:lnTo>
                  <a:pt x="12895480" y="3401183"/>
                </a:lnTo>
                <a:lnTo>
                  <a:pt x="0" y="3401183"/>
                </a:lnTo>
                <a:lnTo>
                  <a:pt x="0" y="0"/>
                </a:lnTo>
                <a:close/>
              </a:path>
            </a:pathLst>
          </a:custGeom>
          <a:blipFill>
            <a:blip r:embed="rId3"/>
            <a:stretch>
              <a:fillRect l="0" t="0" r="0" b="0"/>
            </a:stretch>
          </a:blipFill>
        </p:spPr>
      </p:sp>
      <p:sp>
        <p:nvSpPr>
          <p:cNvPr name="Freeform 7" id="7"/>
          <p:cNvSpPr/>
          <p:nvPr/>
        </p:nvSpPr>
        <p:spPr>
          <a:xfrm flipH="false" flipV="false" rot="-2486843">
            <a:off x="1837630" y="3236524"/>
            <a:ext cx="2253295" cy="622729"/>
          </a:xfrm>
          <a:custGeom>
            <a:avLst/>
            <a:gdLst/>
            <a:ahLst/>
            <a:cxnLst/>
            <a:rect r="r" b="b" t="t" l="l"/>
            <a:pathLst>
              <a:path h="622729" w="2253295">
                <a:moveTo>
                  <a:pt x="0" y="0"/>
                </a:moveTo>
                <a:lnTo>
                  <a:pt x="2253295" y="0"/>
                </a:lnTo>
                <a:lnTo>
                  <a:pt x="2253295" y="622729"/>
                </a:lnTo>
                <a:lnTo>
                  <a:pt x="0" y="62272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2328034">
            <a:off x="1888734" y="3466767"/>
            <a:ext cx="2628836" cy="678718"/>
          </a:xfrm>
          <a:custGeom>
            <a:avLst/>
            <a:gdLst/>
            <a:ahLst/>
            <a:cxnLst/>
            <a:rect r="r" b="b" t="t" l="l"/>
            <a:pathLst>
              <a:path h="678718" w="2628836">
                <a:moveTo>
                  <a:pt x="0" y="0"/>
                </a:moveTo>
                <a:lnTo>
                  <a:pt x="2628836" y="0"/>
                </a:lnTo>
                <a:lnTo>
                  <a:pt x="2628836" y="678717"/>
                </a:lnTo>
                <a:lnTo>
                  <a:pt x="0" y="67871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4968504" y="3097048"/>
            <a:ext cx="3283874" cy="4092904"/>
            <a:chOff x="0" y="0"/>
            <a:chExt cx="1006794" cy="1254832"/>
          </a:xfrm>
        </p:grpSpPr>
        <p:sp>
          <p:nvSpPr>
            <p:cNvPr name="Freeform 4" id="4"/>
            <p:cNvSpPr/>
            <p:nvPr/>
          </p:nvSpPr>
          <p:spPr>
            <a:xfrm flipH="false" flipV="false" rot="0">
              <a:off x="0" y="0"/>
              <a:ext cx="1006794" cy="1254833"/>
            </a:xfrm>
            <a:custGeom>
              <a:avLst/>
              <a:gdLst/>
              <a:ahLst/>
              <a:cxnLst/>
              <a:rect r="r" b="b" t="t" l="l"/>
              <a:pathLst>
                <a:path h="1254833" w="1006794">
                  <a:moveTo>
                    <a:pt x="25933" y="0"/>
                  </a:moveTo>
                  <a:lnTo>
                    <a:pt x="980861" y="0"/>
                  </a:lnTo>
                  <a:cubicBezTo>
                    <a:pt x="987739" y="0"/>
                    <a:pt x="994335" y="2732"/>
                    <a:pt x="999198" y="7596"/>
                  </a:cubicBezTo>
                  <a:cubicBezTo>
                    <a:pt x="1004062" y="12459"/>
                    <a:pt x="1006794" y="19055"/>
                    <a:pt x="1006794" y="25933"/>
                  </a:cubicBezTo>
                  <a:lnTo>
                    <a:pt x="1006794" y="1228899"/>
                  </a:lnTo>
                  <a:cubicBezTo>
                    <a:pt x="1006794" y="1243222"/>
                    <a:pt x="995183" y="1254833"/>
                    <a:pt x="980861" y="1254833"/>
                  </a:cubicBezTo>
                  <a:lnTo>
                    <a:pt x="25933" y="1254833"/>
                  </a:lnTo>
                  <a:cubicBezTo>
                    <a:pt x="11611" y="1254833"/>
                    <a:pt x="0" y="1243222"/>
                    <a:pt x="0" y="1228899"/>
                  </a:cubicBezTo>
                  <a:lnTo>
                    <a:pt x="0" y="25933"/>
                  </a:lnTo>
                  <a:cubicBezTo>
                    <a:pt x="0" y="19055"/>
                    <a:pt x="2732" y="12459"/>
                    <a:pt x="7596" y="7596"/>
                  </a:cubicBezTo>
                  <a:cubicBezTo>
                    <a:pt x="12459" y="2732"/>
                    <a:pt x="19055" y="0"/>
                    <a:pt x="25933" y="0"/>
                  </a:cubicBezTo>
                  <a:close/>
                </a:path>
              </a:pathLst>
            </a:custGeom>
            <a:solidFill>
              <a:srgbClr val="FFFFFF"/>
            </a:solidFill>
            <a:ln w="66675" cap="sq">
              <a:solidFill>
                <a:srgbClr val="000000"/>
              </a:solidFill>
              <a:prstDash val="solid"/>
              <a:miter/>
            </a:ln>
          </p:spPr>
        </p:sp>
        <p:sp>
          <p:nvSpPr>
            <p:cNvPr name="TextBox 5" id="5"/>
            <p:cNvSpPr txBox="true"/>
            <p:nvPr/>
          </p:nvSpPr>
          <p:spPr>
            <a:xfrm>
              <a:off x="0" y="-47625"/>
              <a:ext cx="1006794" cy="1302457"/>
            </a:xfrm>
            <a:prstGeom prst="rect">
              <a:avLst/>
            </a:prstGeom>
          </p:spPr>
          <p:txBody>
            <a:bodyPr anchor="ctr" rtlCol="false" tIns="50800" lIns="50800" bIns="50800" rIns="50800"/>
            <a:lstStyle/>
            <a:p>
              <a:pPr algn="ctr">
                <a:lnSpc>
                  <a:spcPts val="3210"/>
                </a:lnSpc>
              </a:pPr>
            </a:p>
          </p:txBody>
        </p:sp>
      </p:grpSp>
      <p:grpSp>
        <p:nvGrpSpPr>
          <p:cNvPr name="Group 6" id="6"/>
          <p:cNvGrpSpPr/>
          <p:nvPr/>
        </p:nvGrpSpPr>
        <p:grpSpPr>
          <a:xfrm rot="0">
            <a:off x="4454454" y="3360253"/>
            <a:ext cx="1066105" cy="106610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070A"/>
            </a:solidFill>
            <a:ln cap="sq">
              <a:noFill/>
              <a:prstDash val="solid"/>
              <a:miter/>
            </a:ln>
          </p:spPr>
        </p:sp>
        <p:sp>
          <p:nvSpPr>
            <p:cNvPr name="TextBox 8" id="8"/>
            <p:cNvSpPr txBox="true"/>
            <p:nvPr/>
          </p:nvSpPr>
          <p:spPr>
            <a:xfrm>
              <a:off x="76200" y="0"/>
              <a:ext cx="660400" cy="736600"/>
            </a:xfrm>
            <a:prstGeom prst="rect">
              <a:avLst/>
            </a:prstGeom>
          </p:spPr>
          <p:txBody>
            <a:bodyPr anchor="ctr" rtlCol="false" tIns="50800" lIns="50800" bIns="50800" rIns="50800"/>
            <a:lstStyle/>
            <a:p>
              <a:pPr algn="ctr" marL="0" indent="0" lvl="1">
                <a:lnSpc>
                  <a:spcPts val="5141"/>
                </a:lnSpc>
                <a:spcBef>
                  <a:spcPct val="0"/>
                </a:spcBef>
              </a:pPr>
            </a:p>
          </p:txBody>
        </p:sp>
      </p:grpSp>
      <p:grpSp>
        <p:nvGrpSpPr>
          <p:cNvPr name="Group 9" id="9"/>
          <p:cNvGrpSpPr/>
          <p:nvPr/>
        </p:nvGrpSpPr>
        <p:grpSpPr>
          <a:xfrm rot="0">
            <a:off x="10497441" y="3097048"/>
            <a:ext cx="3283874" cy="4092904"/>
            <a:chOff x="0" y="0"/>
            <a:chExt cx="1006794" cy="1254832"/>
          </a:xfrm>
        </p:grpSpPr>
        <p:sp>
          <p:nvSpPr>
            <p:cNvPr name="Freeform 10" id="10"/>
            <p:cNvSpPr/>
            <p:nvPr/>
          </p:nvSpPr>
          <p:spPr>
            <a:xfrm flipH="false" flipV="false" rot="0">
              <a:off x="0" y="0"/>
              <a:ext cx="1006794" cy="1254833"/>
            </a:xfrm>
            <a:custGeom>
              <a:avLst/>
              <a:gdLst/>
              <a:ahLst/>
              <a:cxnLst/>
              <a:rect r="r" b="b" t="t" l="l"/>
              <a:pathLst>
                <a:path h="1254833" w="1006794">
                  <a:moveTo>
                    <a:pt x="25933" y="0"/>
                  </a:moveTo>
                  <a:lnTo>
                    <a:pt x="980861" y="0"/>
                  </a:lnTo>
                  <a:cubicBezTo>
                    <a:pt x="987739" y="0"/>
                    <a:pt x="994335" y="2732"/>
                    <a:pt x="999198" y="7596"/>
                  </a:cubicBezTo>
                  <a:cubicBezTo>
                    <a:pt x="1004062" y="12459"/>
                    <a:pt x="1006794" y="19055"/>
                    <a:pt x="1006794" y="25933"/>
                  </a:cubicBezTo>
                  <a:lnTo>
                    <a:pt x="1006794" y="1228899"/>
                  </a:lnTo>
                  <a:cubicBezTo>
                    <a:pt x="1006794" y="1243222"/>
                    <a:pt x="995183" y="1254833"/>
                    <a:pt x="980861" y="1254833"/>
                  </a:cubicBezTo>
                  <a:lnTo>
                    <a:pt x="25933" y="1254833"/>
                  </a:lnTo>
                  <a:cubicBezTo>
                    <a:pt x="11611" y="1254833"/>
                    <a:pt x="0" y="1243222"/>
                    <a:pt x="0" y="1228899"/>
                  </a:cubicBezTo>
                  <a:lnTo>
                    <a:pt x="0" y="25933"/>
                  </a:lnTo>
                  <a:cubicBezTo>
                    <a:pt x="0" y="19055"/>
                    <a:pt x="2732" y="12459"/>
                    <a:pt x="7596" y="7596"/>
                  </a:cubicBezTo>
                  <a:cubicBezTo>
                    <a:pt x="12459" y="2732"/>
                    <a:pt x="19055" y="0"/>
                    <a:pt x="25933" y="0"/>
                  </a:cubicBezTo>
                  <a:close/>
                </a:path>
              </a:pathLst>
            </a:custGeom>
            <a:solidFill>
              <a:srgbClr val="FFFFFF"/>
            </a:solidFill>
            <a:ln w="66675" cap="sq">
              <a:solidFill>
                <a:srgbClr val="000000"/>
              </a:solidFill>
              <a:prstDash val="solid"/>
              <a:miter/>
            </a:ln>
          </p:spPr>
        </p:sp>
        <p:sp>
          <p:nvSpPr>
            <p:cNvPr name="TextBox 11" id="11"/>
            <p:cNvSpPr txBox="true"/>
            <p:nvPr/>
          </p:nvSpPr>
          <p:spPr>
            <a:xfrm>
              <a:off x="0" y="-47625"/>
              <a:ext cx="1006794" cy="1302457"/>
            </a:xfrm>
            <a:prstGeom prst="rect">
              <a:avLst/>
            </a:prstGeom>
          </p:spPr>
          <p:txBody>
            <a:bodyPr anchor="ctr" rtlCol="false" tIns="50800" lIns="50800" bIns="50800" rIns="50800"/>
            <a:lstStyle/>
            <a:p>
              <a:pPr algn="ctr">
                <a:lnSpc>
                  <a:spcPts val="3210"/>
                </a:lnSpc>
              </a:pPr>
            </a:p>
          </p:txBody>
        </p:sp>
      </p:grpSp>
      <p:grpSp>
        <p:nvGrpSpPr>
          <p:cNvPr name="Group 12" id="12"/>
          <p:cNvGrpSpPr/>
          <p:nvPr/>
        </p:nvGrpSpPr>
        <p:grpSpPr>
          <a:xfrm rot="0">
            <a:off x="10016619" y="3369690"/>
            <a:ext cx="1066105" cy="106610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070A"/>
            </a:solidFill>
            <a:ln cap="sq">
              <a:noFill/>
              <a:prstDash val="solid"/>
              <a:miter/>
            </a:ln>
          </p:spPr>
        </p:sp>
        <p:sp>
          <p:nvSpPr>
            <p:cNvPr name="TextBox 14" id="14"/>
            <p:cNvSpPr txBox="true"/>
            <p:nvPr/>
          </p:nvSpPr>
          <p:spPr>
            <a:xfrm>
              <a:off x="76200" y="0"/>
              <a:ext cx="660400" cy="736600"/>
            </a:xfrm>
            <a:prstGeom prst="rect">
              <a:avLst/>
            </a:prstGeom>
          </p:spPr>
          <p:txBody>
            <a:bodyPr anchor="ctr" rtlCol="false" tIns="50800" lIns="50800" bIns="50800" rIns="50800"/>
            <a:lstStyle/>
            <a:p>
              <a:pPr algn="ctr" marL="0" indent="0" lvl="1">
                <a:lnSpc>
                  <a:spcPts val="5141"/>
                </a:lnSpc>
                <a:spcBef>
                  <a:spcPct val="0"/>
                </a:spcBef>
              </a:pPr>
            </a:p>
          </p:txBody>
        </p:sp>
      </p:grpSp>
      <p:sp>
        <p:nvSpPr>
          <p:cNvPr name="Freeform 15" id="15"/>
          <p:cNvSpPr/>
          <p:nvPr/>
        </p:nvSpPr>
        <p:spPr>
          <a:xfrm flipH="false" flipV="false" rot="0">
            <a:off x="-2154839" y="5483634"/>
            <a:ext cx="6367078" cy="5335932"/>
          </a:xfrm>
          <a:custGeom>
            <a:avLst/>
            <a:gdLst/>
            <a:ahLst/>
            <a:cxnLst/>
            <a:rect r="r" b="b" t="t" l="l"/>
            <a:pathLst>
              <a:path h="5335932" w="6367078">
                <a:moveTo>
                  <a:pt x="0" y="0"/>
                </a:moveTo>
                <a:lnTo>
                  <a:pt x="6367078" y="0"/>
                </a:lnTo>
                <a:lnTo>
                  <a:pt x="6367078" y="5335932"/>
                </a:lnTo>
                <a:lnTo>
                  <a:pt x="0" y="533593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6" id="16"/>
          <p:cNvSpPr/>
          <p:nvPr/>
        </p:nvSpPr>
        <p:spPr>
          <a:xfrm flipH="false" flipV="false" rot="0">
            <a:off x="14076256" y="7189952"/>
            <a:ext cx="5261408" cy="3309904"/>
          </a:xfrm>
          <a:custGeom>
            <a:avLst/>
            <a:gdLst/>
            <a:ahLst/>
            <a:cxnLst/>
            <a:rect r="r" b="b" t="t" l="l"/>
            <a:pathLst>
              <a:path h="3309904" w="5261408">
                <a:moveTo>
                  <a:pt x="0" y="0"/>
                </a:moveTo>
                <a:lnTo>
                  <a:pt x="5261408" y="0"/>
                </a:lnTo>
                <a:lnTo>
                  <a:pt x="5261408" y="3309904"/>
                </a:lnTo>
                <a:lnTo>
                  <a:pt x="0" y="330990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7" id="17"/>
          <p:cNvSpPr txBox="true"/>
          <p:nvPr/>
        </p:nvSpPr>
        <p:spPr>
          <a:xfrm rot="0">
            <a:off x="2479834" y="352764"/>
            <a:ext cx="13328332" cy="2210884"/>
          </a:xfrm>
          <a:prstGeom prst="rect">
            <a:avLst/>
          </a:prstGeom>
        </p:spPr>
        <p:txBody>
          <a:bodyPr anchor="t" rtlCol="false" tIns="0" lIns="0" bIns="0" rIns="0">
            <a:spAutoFit/>
          </a:bodyPr>
          <a:lstStyle/>
          <a:p>
            <a:pPr algn="ctr" marL="0" indent="0" lvl="0">
              <a:lnSpc>
                <a:spcPts val="8865"/>
              </a:lnSpc>
              <a:spcBef>
                <a:spcPct val="0"/>
              </a:spcBef>
            </a:pPr>
            <a:r>
              <a:rPr lang="en-US" sz="6332">
                <a:solidFill>
                  <a:srgbClr val="01070A"/>
                </a:solidFill>
                <a:latin typeface="Carelia"/>
                <a:ea typeface="Carelia"/>
                <a:cs typeface="Carelia"/>
                <a:sym typeface="Carelia"/>
              </a:rPr>
              <a:t>Initial Image Generation using Latent Diffusion Models</a:t>
            </a:r>
          </a:p>
        </p:txBody>
      </p:sp>
      <p:sp>
        <p:nvSpPr>
          <p:cNvPr name="TextBox 18" id="18"/>
          <p:cNvSpPr txBox="true"/>
          <p:nvPr/>
        </p:nvSpPr>
        <p:spPr>
          <a:xfrm rot="0">
            <a:off x="5334962" y="4907204"/>
            <a:ext cx="2550958" cy="2122135"/>
          </a:xfrm>
          <a:prstGeom prst="rect">
            <a:avLst/>
          </a:prstGeom>
        </p:spPr>
        <p:txBody>
          <a:bodyPr anchor="t" rtlCol="false" tIns="0" lIns="0" bIns="0" rIns="0">
            <a:spAutoFit/>
          </a:bodyPr>
          <a:lstStyle/>
          <a:p>
            <a:pPr algn="ctr">
              <a:lnSpc>
                <a:spcPts val="2115"/>
              </a:lnSpc>
            </a:pPr>
            <a:r>
              <a:rPr lang="en-US" sz="1511">
                <a:solidFill>
                  <a:srgbClr val="01070A"/>
                </a:solidFill>
                <a:latin typeface="Dosis"/>
                <a:ea typeface="Dosis"/>
                <a:cs typeface="Dosis"/>
                <a:sym typeface="Dosis"/>
              </a:rPr>
              <a:t>These models work by gradually adding noise to an image until it becomes random noise, and then learning how to reverse this process to generate a clean image from noise. This is done directly in the pixel space, i.e., the raw image itself.</a:t>
            </a:r>
          </a:p>
        </p:txBody>
      </p:sp>
      <p:sp>
        <p:nvSpPr>
          <p:cNvPr name="TextBox 19" id="19"/>
          <p:cNvSpPr txBox="true"/>
          <p:nvPr/>
        </p:nvSpPr>
        <p:spPr>
          <a:xfrm rot="0">
            <a:off x="4487682" y="3559119"/>
            <a:ext cx="999650" cy="785190"/>
          </a:xfrm>
          <a:prstGeom prst="rect">
            <a:avLst/>
          </a:prstGeom>
        </p:spPr>
        <p:txBody>
          <a:bodyPr anchor="t" rtlCol="false" tIns="0" lIns="0" bIns="0" rIns="0">
            <a:spAutoFit/>
          </a:bodyPr>
          <a:lstStyle/>
          <a:p>
            <a:pPr algn="ctr" marL="0" indent="0" lvl="0">
              <a:lnSpc>
                <a:spcPts val="6596"/>
              </a:lnSpc>
              <a:spcBef>
                <a:spcPct val="0"/>
              </a:spcBef>
            </a:pPr>
            <a:r>
              <a:rPr lang="en-US" sz="4712">
                <a:solidFill>
                  <a:srgbClr val="FFFFFF"/>
                </a:solidFill>
                <a:latin typeface="Carelia"/>
                <a:ea typeface="Carelia"/>
                <a:cs typeface="Carelia"/>
                <a:sym typeface="Carelia"/>
              </a:rPr>
              <a:t>01</a:t>
            </a:r>
          </a:p>
        </p:txBody>
      </p:sp>
      <p:sp>
        <p:nvSpPr>
          <p:cNvPr name="TextBox 20" id="20"/>
          <p:cNvSpPr txBox="true"/>
          <p:nvPr/>
        </p:nvSpPr>
        <p:spPr>
          <a:xfrm rot="0">
            <a:off x="10882902" y="4852664"/>
            <a:ext cx="2617413" cy="2176675"/>
          </a:xfrm>
          <a:prstGeom prst="rect">
            <a:avLst/>
          </a:prstGeom>
        </p:spPr>
        <p:txBody>
          <a:bodyPr anchor="t" rtlCol="false" tIns="0" lIns="0" bIns="0" rIns="0">
            <a:spAutoFit/>
          </a:bodyPr>
          <a:lstStyle/>
          <a:p>
            <a:pPr algn="ctr">
              <a:lnSpc>
                <a:spcPts val="2170"/>
              </a:lnSpc>
            </a:pPr>
            <a:r>
              <a:rPr lang="en-US" sz="1550">
                <a:solidFill>
                  <a:srgbClr val="01070A"/>
                </a:solidFill>
                <a:latin typeface="Dosis"/>
                <a:ea typeface="Dosis"/>
                <a:cs typeface="Dosis"/>
                <a:sym typeface="Dosis"/>
              </a:rPr>
              <a:t>Instead of working in the pixel space (which can be computationally expensive), LDMs operate in a lower-dimensional latent space. Latent space represents the image in a compressed form, which helps make computations more efficient.</a:t>
            </a:r>
          </a:p>
        </p:txBody>
      </p:sp>
      <p:sp>
        <p:nvSpPr>
          <p:cNvPr name="TextBox 21" id="21"/>
          <p:cNvSpPr txBox="true"/>
          <p:nvPr/>
        </p:nvSpPr>
        <p:spPr>
          <a:xfrm rot="0">
            <a:off x="10016619" y="3559119"/>
            <a:ext cx="999650" cy="785190"/>
          </a:xfrm>
          <a:prstGeom prst="rect">
            <a:avLst/>
          </a:prstGeom>
        </p:spPr>
        <p:txBody>
          <a:bodyPr anchor="t" rtlCol="false" tIns="0" lIns="0" bIns="0" rIns="0">
            <a:spAutoFit/>
          </a:bodyPr>
          <a:lstStyle/>
          <a:p>
            <a:pPr algn="ctr" marL="0" indent="0" lvl="0">
              <a:lnSpc>
                <a:spcPts val="6596"/>
              </a:lnSpc>
              <a:spcBef>
                <a:spcPct val="0"/>
              </a:spcBef>
            </a:pPr>
            <a:r>
              <a:rPr lang="en-US" sz="4712">
                <a:solidFill>
                  <a:srgbClr val="FFFFFF"/>
                </a:solidFill>
                <a:latin typeface="Carelia"/>
                <a:ea typeface="Carelia"/>
                <a:cs typeface="Carelia"/>
                <a:sym typeface="Carelia"/>
              </a:rPr>
              <a:t>02</a:t>
            </a:r>
          </a:p>
        </p:txBody>
      </p:sp>
      <p:sp>
        <p:nvSpPr>
          <p:cNvPr name="TextBox 22" id="22"/>
          <p:cNvSpPr txBox="true"/>
          <p:nvPr/>
        </p:nvSpPr>
        <p:spPr>
          <a:xfrm rot="0">
            <a:off x="4987507" y="3847824"/>
            <a:ext cx="3283874" cy="954870"/>
          </a:xfrm>
          <a:prstGeom prst="rect">
            <a:avLst/>
          </a:prstGeom>
        </p:spPr>
        <p:txBody>
          <a:bodyPr anchor="t" rtlCol="false" tIns="0" lIns="0" bIns="0" rIns="0">
            <a:spAutoFit/>
          </a:bodyPr>
          <a:lstStyle/>
          <a:p>
            <a:pPr algn="ctr">
              <a:lnSpc>
                <a:spcPts val="3889"/>
              </a:lnSpc>
              <a:spcBef>
                <a:spcPct val="0"/>
              </a:spcBef>
            </a:pPr>
            <a:r>
              <a:rPr lang="en-US" sz="2778">
                <a:solidFill>
                  <a:srgbClr val="000000"/>
                </a:solidFill>
                <a:latin typeface="Carelia"/>
                <a:ea typeface="Carelia"/>
                <a:cs typeface="Carelia"/>
                <a:sym typeface="Carelia"/>
              </a:rPr>
              <a:t>Traditional Diffusion Models </a:t>
            </a:r>
          </a:p>
        </p:txBody>
      </p:sp>
      <p:sp>
        <p:nvSpPr>
          <p:cNvPr name="TextBox 23" id="23"/>
          <p:cNvSpPr txBox="true"/>
          <p:nvPr/>
        </p:nvSpPr>
        <p:spPr>
          <a:xfrm rot="0">
            <a:off x="10549672" y="3816838"/>
            <a:ext cx="3283874" cy="954870"/>
          </a:xfrm>
          <a:prstGeom prst="rect">
            <a:avLst/>
          </a:prstGeom>
        </p:spPr>
        <p:txBody>
          <a:bodyPr anchor="t" rtlCol="false" tIns="0" lIns="0" bIns="0" rIns="0">
            <a:spAutoFit/>
          </a:bodyPr>
          <a:lstStyle/>
          <a:p>
            <a:pPr algn="ctr">
              <a:lnSpc>
                <a:spcPts val="3889"/>
              </a:lnSpc>
            </a:pPr>
            <a:r>
              <a:rPr lang="en-US" sz="2778">
                <a:solidFill>
                  <a:srgbClr val="000000"/>
                </a:solidFill>
                <a:latin typeface="Carelia"/>
                <a:ea typeface="Carelia"/>
                <a:cs typeface="Carelia"/>
                <a:sym typeface="Carelia"/>
              </a:rPr>
              <a:t>Latent</a:t>
            </a:r>
          </a:p>
          <a:p>
            <a:pPr algn="ctr">
              <a:lnSpc>
                <a:spcPts val="3889"/>
              </a:lnSpc>
              <a:spcBef>
                <a:spcPct val="0"/>
              </a:spcBef>
            </a:pPr>
            <a:r>
              <a:rPr lang="en-US" sz="2778">
                <a:solidFill>
                  <a:srgbClr val="000000"/>
                </a:solidFill>
                <a:latin typeface="Carelia"/>
                <a:ea typeface="Carelia"/>
                <a:cs typeface="Carelia"/>
                <a:sym typeface="Carelia"/>
              </a:rPr>
              <a:t> Diffusion Models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4968504" y="3097048"/>
            <a:ext cx="3283874" cy="4092904"/>
            <a:chOff x="0" y="0"/>
            <a:chExt cx="1006794" cy="1254832"/>
          </a:xfrm>
        </p:grpSpPr>
        <p:sp>
          <p:nvSpPr>
            <p:cNvPr name="Freeform 4" id="4"/>
            <p:cNvSpPr/>
            <p:nvPr/>
          </p:nvSpPr>
          <p:spPr>
            <a:xfrm flipH="false" flipV="false" rot="0">
              <a:off x="0" y="0"/>
              <a:ext cx="1006794" cy="1254833"/>
            </a:xfrm>
            <a:custGeom>
              <a:avLst/>
              <a:gdLst/>
              <a:ahLst/>
              <a:cxnLst/>
              <a:rect r="r" b="b" t="t" l="l"/>
              <a:pathLst>
                <a:path h="1254833" w="1006794">
                  <a:moveTo>
                    <a:pt x="25933" y="0"/>
                  </a:moveTo>
                  <a:lnTo>
                    <a:pt x="980861" y="0"/>
                  </a:lnTo>
                  <a:cubicBezTo>
                    <a:pt x="987739" y="0"/>
                    <a:pt x="994335" y="2732"/>
                    <a:pt x="999198" y="7596"/>
                  </a:cubicBezTo>
                  <a:cubicBezTo>
                    <a:pt x="1004062" y="12459"/>
                    <a:pt x="1006794" y="19055"/>
                    <a:pt x="1006794" y="25933"/>
                  </a:cubicBezTo>
                  <a:lnTo>
                    <a:pt x="1006794" y="1228899"/>
                  </a:lnTo>
                  <a:cubicBezTo>
                    <a:pt x="1006794" y="1243222"/>
                    <a:pt x="995183" y="1254833"/>
                    <a:pt x="980861" y="1254833"/>
                  </a:cubicBezTo>
                  <a:lnTo>
                    <a:pt x="25933" y="1254833"/>
                  </a:lnTo>
                  <a:cubicBezTo>
                    <a:pt x="11611" y="1254833"/>
                    <a:pt x="0" y="1243222"/>
                    <a:pt x="0" y="1228899"/>
                  </a:cubicBezTo>
                  <a:lnTo>
                    <a:pt x="0" y="25933"/>
                  </a:lnTo>
                  <a:cubicBezTo>
                    <a:pt x="0" y="19055"/>
                    <a:pt x="2732" y="12459"/>
                    <a:pt x="7596" y="7596"/>
                  </a:cubicBezTo>
                  <a:cubicBezTo>
                    <a:pt x="12459" y="2732"/>
                    <a:pt x="19055" y="0"/>
                    <a:pt x="25933" y="0"/>
                  </a:cubicBezTo>
                  <a:close/>
                </a:path>
              </a:pathLst>
            </a:custGeom>
            <a:solidFill>
              <a:srgbClr val="FFFFFF"/>
            </a:solidFill>
            <a:ln w="66675" cap="sq">
              <a:solidFill>
                <a:srgbClr val="000000"/>
              </a:solidFill>
              <a:prstDash val="solid"/>
              <a:miter/>
            </a:ln>
          </p:spPr>
        </p:sp>
        <p:sp>
          <p:nvSpPr>
            <p:cNvPr name="TextBox 5" id="5"/>
            <p:cNvSpPr txBox="true"/>
            <p:nvPr/>
          </p:nvSpPr>
          <p:spPr>
            <a:xfrm>
              <a:off x="0" y="-47625"/>
              <a:ext cx="1006794" cy="1302457"/>
            </a:xfrm>
            <a:prstGeom prst="rect">
              <a:avLst/>
            </a:prstGeom>
          </p:spPr>
          <p:txBody>
            <a:bodyPr anchor="ctr" rtlCol="false" tIns="50800" lIns="50800" bIns="50800" rIns="50800"/>
            <a:lstStyle/>
            <a:p>
              <a:pPr algn="ctr">
                <a:lnSpc>
                  <a:spcPts val="3210"/>
                </a:lnSpc>
              </a:pPr>
            </a:p>
          </p:txBody>
        </p:sp>
      </p:grpSp>
      <p:grpSp>
        <p:nvGrpSpPr>
          <p:cNvPr name="Group 6" id="6"/>
          <p:cNvGrpSpPr/>
          <p:nvPr/>
        </p:nvGrpSpPr>
        <p:grpSpPr>
          <a:xfrm rot="0">
            <a:off x="4454454" y="3360253"/>
            <a:ext cx="1066105" cy="106610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070A"/>
            </a:solidFill>
            <a:ln cap="sq">
              <a:noFill/>
              <a:prstDash val="solid"/>
              <a:miter/>
            </a:ln>
          </p:spPr>
        </p:sp>
        <p:sp>
          <p:nvSpPr>
            <p:cNvPr name="TextBox 8" id="8"/>
            <p:cNvSpPr txBox="true"/>
            <p:nvPr/>
          </p:nvSpPr>
          <p:spPr>
            <a:xfrm>
              <a:off x="76200" y="0"/>
              <a:ext cx="660400" cy="736600"/>
            </a:xfrm>
            <a:prstGeom prst="rect">
              <a:avLst/>
            </a:prstGeom>
          </p:spPr>
          <p:txBody>
            <a:bodyPr anchor="ctr" rtlCol="false" tIns="50800" lIns="50800" bIns="50800" rIns="50800"/>
            <a:lstStyle/>
            <a:p>
              <a:pPr algn="ctr" marL="0" indent="0" lvl="1">
                <a:lnSpc>
                  <a:spcPts val="5141"/>
                </a:lnSpc>
                <a:spcBef>
                  <a:spcPct val="0"/>
                </a:spcBef>
              </a:pPr>
            </a:p>
          </p:txBody>
        </p:sp>
      </p:grpSp>
      <p:grpSp>
        <p:nvGrpSpPr>
          <p:cNvPr name="Group 9" id="9"/>
          <p:cNvGrpSpPr/>
          <p:nvPr/>
        </p:nvGrpSpPr>
        <p:grpSpPr>
          <a:xfrm rot="0">
            <a:off x="10497441" y="3097048"/>
            <a:ext cx="3283874" cy="4092904"/>
            <a:chOff x="0" y="0"/>
            <a:chExt cx="1006794" cy="1254832"/>
          </a:xfrm>
        </p:grpSpPr>
        <p:sp>
          <p:nvSpPr>
            <p:cNvPr name="Freeform 10" id="10"/>
            <p:cNvSpPr/>
            <p:nvPr/>
          </p:nvSpPr>
          <p:spPr>
            <a:xfrm flipH="false" flipV="false" rot="0">
              <a:off x="0" y="0"/>
              <a:ext cx="1006794" cy="1254833"/>
            </a:xfrm>
            <a:custGeom>
              <a:avLst/>
              <a:gdLst/>
              <a:ahLst/>
              <a:cxnLst/>
              <a:rect r="r" b="b" t="t" l="l"/>
              <a:pathLst>
                <a:path h="1254833" w="1006794">
                  <a:moveTo>
                    <a:pt x="25933" y="0"/>
                  </a:moveTo>
                  <a:lnTo>
                    <a:pt x="980861" y="0"/>
                  </a:lnTo>
                  <a:cubicBezTo>
                    <a:pt x="987739" y="0"/>
                    <a:pt x="994335" y="2732"/>
                    <a:pt x="999198" y="7596"/>
                  </a:cubicBezTo>
                  <a:cubicBezTo>
                    <a:pt x="1004062" y="12459"/>
                    <a:pt x="1006794" y="19055"/>
                    <a:pt x="1006794" y="25933"/>
                  </a:cubicBezTo>
                  <a:lnTo>
                    <a:pt x="1006794" y="1228899"/>
                  </a:lnTo>
                  <a:cubicBezTo>
                    <a:pt x="1006794" y="1243222"/>
                    <a:pt x="995183" y="1254833"/>
                    <a:pt x="980861" y="1254833"/>
                  </a:cubicBezTo>
                  <a:lnTo>
                    <a:pt x="25933" y="1254833"/>
                  </a:lnTo>
                  <a:cubicBezTo>
                    <a:pt x="11611" y="1254833"/>
                    <a:pt x="0" y="1243222"/>
                    <a:pt x="0" y="1228899"/>
                  </a:cubicBezTo>
                  <a:lnTo>
                    <a:pt x="0" y="25933"/>
                  </a:lnTo>
                  <a:cubicBezTo>
                    <a:pt x="0" y="19055"/>
                    <a:pt x="2732" y="12459"/>
                    <a:pt x="7596" y="7596"/>
                  </a:cubicBezTo>
                  <a:cubicBezTo>
                    <a:pt x="12459" y="2732"/>
                    <a:pt x="19055" y="0"/>
                    <a:pt x="25933" y="0"/>
                  </a:cubicBezTo>
                  <a:close/>
                </a:path>
              </a:pathLst>
            </a:custGeom>
            <a:solidFill>
              <a:srgbClr val="FFFFFF"/>
            </a:solidFill>
            <a:ln w="66675" cap="sq">
              <a:solidFill>
                <a:srgbClr val="000000"/>
              </a:solidFill>
              <a:prstDash val="solid"/>
              <a:miter/>
            </a:ln>
          </p:spPr>
        </p:sp>
        <p:sp>
          <p:nvSpPr>
            <p:cNvPr name="TextBox 11" id="11"/>
            <p:cNvSpPr txBox="true"/>
            <p:nvPr/>
          </p:nvSpPr>
          <p:spPr>
            <a:xfrm>
              <a:off x="0" y="-47625"/>
              <a:ext cx="1006794" cy="1302457"/>
            </a:xfrm>
            <a:prstGeom prst="rect">
              <a:avLst/>
            </a:prstGeom>
          </p:spPr>
          <p:txBody>
            <a:bodyPr anchor="ctr" rtlCol="false" tIns="50800" lIns="50800" bIns="50800" rIns="50800"/>
            <a:lstStyle/>
            <a:p>
              <a:pPr algn="ctr">
                <a:lnSpc>
                  <a:spcPts val="3210"/>
                </a:lnSpc>
              </a:pPr>
            </a:p>
          </p:txBody>
        </p:sp>
      </p:grpSp>
      <p:grpSp>
        <p:nvGrpSpPr>
          <p:cNvPr name="Group 12" id="12"/>
          <p:cNvGrpSpPr/>
          <p:nvPr/>
        </p:nvGrpSpPr>
        <p:grpSpPr>
          <a:xfrm rot="0">
            <a:off x="10016619" y="3369690"/>
            <a:ext cx="1066105" cy="106610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1070A"/>
            </a:solidFill>
            <a:ln cap="sq">
              <a:noFill/>
              <a:prstDash val="solid"/>
              <a:miter/>
            </a:ln>
          </p:spPr>
        </p:sp>
        <p:sp>
          <p:nvSpPr>
            <p:cNvPr name="TextBox 14" id="14"/>
            <p:cNvSpPr txBox="true"/>
            <p:nvPr/>
          </p:nvSpPr>
          <p:spPr>
            <a:xfrm>
              <a:off x="76200" y="0"/>
              <a:ext cx="660400" cy="736600"/>
            </a:xfrm>
            <a:prstGeom prst="rect">
              <a:avLst/>
            </a:prstGeom>
          </p:spPr>
          <p:txBody>
            <a:bodyPr anchor="ctr" rtlCol="false" tIns="50800" lIns="50800" bIns="50800" rIns="50800"/>
            <a:lstStyle/>
            <a:p>
              <a:pPr algn="ctr" marL="0" indent="0" lvl="1">
                <a:lnSpc>
                  <a:spcPts val="5141"/>
                </a:lnSpc>
                <a:spcBef>
                  <a:spcPct val="0"/>
                </a:spcBef>
              </a:pPr>
            </a:p>
          </p:txBody>
        </p:sp>
      </p:grpSp>
      <p:sp>
        <p:nvSpPr>
          <p:cNvPr name="Freeform 15" id="15"/>
          <p:cNvSpPr/>
          <p:nvPr/>
        </p:nvSpPr>
        <p:spPr>
          <a:xfrm flipH="false" flipV="false" rot="0">
            <a:off x="-2154839" y="5483634"/>
            <a:ext cx="6367078" cy="5335932"/>
          </a:xfrm>
          <a:custGeom>
            <a:avLst/>
            <a:gdLst/>
            <a:ahLst/>
            <a:cxnLst/>
            <a:rect r="r" b="b" t="t" l="l"/>
            <a:pathLst>
              <a:path h="5335932" w="6367078">
                <a:moveTo>
                  <a:pt x="0" y="0"/>
                </a:moveTo>
                <a:lnTo>
                  <a:pt x="6367078" y="0"/>
                </a:lnTo>
                <a:lnTo>
                  <a:pt x="6367078" y="5335932"/>
                </a:lnTo>
                <a:lnTo>
                  <a:pt x="0" y="533593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6" id="16"/>
          <p:cNvSpPr/>
          <p:nvPr/>
        </p:nvSpPr>
        <p:spPr>
          <a:xfrm flipH="false" flipV="false" rot="0">
            <a:off x="14076256" y="7189952"/>
            <a:ext cx="5261408" cy="3309904"/>
          </a:xfrm>
          <a:custGeom>
            <a:avLst/>
            <a:gdLst/>
            <a:ahLst/>
            <a:cxnLst/>
            <a:rect r="r" b="b" t="t" l="l"/>
            <a:pathLst>
              <a:path h="3309904" w="5261408">
                <a:moveTo>
                  <a:pt x="0" y="0"/>
                </a:moveTo>
                <a:lnTo>
                  <a:pt x="5261408" y="0"/>
                </a:lnTo>
                <a:lnTo>
                  <a:pt x="5261408" y="3309904"/>
                </a:lnTo>
                <a:lnTo>
                  <a:pt x="0" y="330990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7" id="17"/>
          <p:cNvSpPr txBox="true"/>
          <p:nvPr/>
        </p:nvSpPr>
        <p:spPr>
          <a:xfrm rot="0">
            <a:off x="2479834" y="352764"/>
            <a:ext cx="13328332" cy="2210884"/>
          </a:xfrm>
          <a:prstGeom prst="rect">
            <a:avLst/>
          </a:prstGeom>
        </p:spPr>
        <p:txBody>
          <a:bodyPr anchor="t" rtlCol="false" tIns="0" lIns="0" bIns="0" rIns="0">
            <a:spAutoFit/>
          </a:bodyPr>
          <a:lstStyle/>
          <a:p>
            <a:pPr algn="ctr" marL="0" indent="0" lvl="0">
              <a:lnSpc>
                <a:spcPts val="8865"/>
              </a:lnSpc>
              <a:spcBef>
                <a:spcPct val="0"/>
              </a:spcBef>
            </a:pPr>
            <a:r>
              <a:rPr lang="en-US" sz="6332">
                <a:solidFill>
                  <a:srgbClr val="01070A"/>
                </a:solidFill>
                <a:latin typeface="Carelia"/>
                <a:ea typeface="Carelia"/>
                <a:cs typeface="Carelia"/>
                <a:sym typeface="Carelia"/>
              </a:rPr>
              <a:t>Initial Image Generation using Latent Diffusion Models</a:t>
            </a:r>
          </a:p>
        </p:txBody>
      </p:sp>
      <p:sp>
        <p:nvSpPr>
          <p:cNvPr name="TextBox 18" id="18"/>
          <p:cNvSpPr txBox="true"/>
          <p:nvPr/>
        </p:nvSpPr>
        <p:spPr>
          <a:xfrm rot="0">
            <a:off x="5334962" y="4897679"/>
            <a:ext cx="2550958" cy="1702787"/>
          </a:xfrm>
          <a:prstGeom prst="rect">
            <a:avLst/>
          </a:prstGeom>
        </p:spPr>
        <p:txBody>
          <a:bodyPr anchor="t" rtlCol="false" tIns="0" lIns="0" bIns="0" rIns="0">
            <a:spAutoFit/>
          </a:bodyPr>
          <a:lstStyle/>
          <a:p>
            <a:pPr algn="ctr">
              <a:lnSpc>
                <a:spcPts val="3095"/>
              </a:lnSpc>
            </a:pPr>
            <a:r>
              <a:rPr lang="en-US" sz="2211">
                <a:solidFill>
                  <a:srgbClr val="01070A"/>
                </a:solidFill>
                <a:latin typeface="Dosis"/>
                <a:ea typeface="Dosis"/>
                <a:cs typeface="Dosis"/>
                <a:sym typeface="Dosis"/>
              </a:rPr>
              <a:t>compresses the image into this latent space</a:t>
            </a:r>
          </a:p>
          <a:p>
            <a:pPr algn="ctr">
              <a:lnSpc>
                <a:spcPts val="3095"/>
              </a:lnSpc>
            </a:pPr>
          </a:p>
          <a:p>
            <a:pPr algn="ctr">
              <a:lnSpc>
                <a:spcPts val="4495"/>
              </a:lnSpc>
            </a:pPr>
            <a:r>
              <a:rPr lang="en-US" b="true" sz="3211">
                <a:solidFill>
                  <a:srgbClr val="01070A"/>
                </a:solidFill>
                <a:latin typeface="Dosis Bold"/>
                <a:ea typeface="Dosis Bold"/>
                <a:cs typeface="Dosis Bold"/>
                <a:sym typeface="Dosis Bold"/>
              </a:rPr>
              <a:t>z = E(x)</a:t>
            </a:r>
          </a:p>
        </p:txBody>
      </p:sp>
      <p:sp>
        <p:nvSpPr>
          <p:cNvPr name="TextBox 19" id="19"/>
          <p:cNvSpPr txBox="true"/>
          <p:nvPr/>
        </p:nvSpPr>
        <p:spPr>
          <a:xfrm rot="0">
            <a:off x="4487682" y="3559119"/>
            <a:ext cx="999650" cy="785190"/>
          </a:xfrm>
          <a:prstGeom prst="rect">
            <a:avLst/>
          </a:prstGeom>
        </p:spPr>
        <p:txBody>
          <a:bodyPr anchor="t" rtlCol="false" tIns="0" lIns="0" bIns="0" rIns="0">
            <a:spAutoFit/>
          </a:bodyPr>
          <a:lstStyle/>
          <a:p>
            <a:pPr algn="ctr" marL="0" indent="0" lvl="0">
              <a:lnSpc>
                <a:spcPts val="6596"/>
              </a:lnSpc>
              <a:spcBef>
                <a:spcPct val="0"/>
              </a:spcBef>
            </a:pPr>
            <a:r>
              <a:rPr lang="en-US" sz="4712">
                <a:solidFill>
                  <a:srgbClr val="FFFFFF"/>
                </a:solidFill>
                <a:latin typeface="Carelia"/>
                <a:ea typeface="Carelia"/>
                <a:cs typeface="Carelia"/>
                <a:sym typeface="Carelia"/>
              </a:rPr>
              <a:t>01</a:t>
            </a:r>
          </a:p>
        </p:txBody>
      </p:sp>
      <p:sp>
        <p:nvSpPr>
          <p:cNvPr name="TextBox 20" id="20"/>
          <p:cNvSpPr txBox="true"/>
          <p:nvPr/>
        </p:nvSpPr>
        <p:spPr>
          <a:xfrm rot="0">
            <a:off x="10882902" y="4843139"/>
            <a:ext cx="2617413" cy="2152636"/>
          </a:xfrm>
          <a:prstGeom prst="rect">
            <a:avLst/>
          </a:prstGeom>
        </p:spPr>
        <p:txBody>
          <a:bodyPr anchor="t" rtlCol="false" tIns="0" lIns="0" bIns="0" rIns="0">
            <a:spAutoFit/>
          </a:bodyPr>
          <a:lstStyle/>
          <a:p>
            <a:pPr algn="ctr">
              <a:lnSpc>
                <a:spcPts val="3150"/>
              </a:lnSpc>
            </a:pPr>
            <a:r>
              <a:rPr lang="en-US" sz="2250">
                <a:solidFill>
                  <a:srgbClr val="01070A"/>
                </a:solidFill>
                <a:latin typeface="Dosis"/>
                <a:ea typeface="Dosis"/>
                <a:cs typeface="Dosis"/>
                <a:sym typeface="Dosis"/>
              </a:rPr>
              <a:t>reconstructs the image from the latent representation.</a:t>
            </a:r>
          </a:p>
          <a:p>
            <a:pPr algn="ctr">
              <a:lnSpc>
                <a:spcPts val="4550"/>
              </a:lnSpc>
            </a:pPr>
            <a:r>
              <a:rPr lang="en-US" sz="3250" b="true">
                <a:solidFill>
                  <a:srgbClr val="01070A"/>
                </a:solidFill>
                <a:latin typeface="Dosis Bold"/>
                <a:ea typeface="Dosis Bold"/>
                <a:cs typeface="Dosis Bold"/>
                <a:sym typeface="Dosis Bold"/>
              </a:rPr>
              <a:t>x˜ = D(z)</a:t>
            </a:r>
          </a:p>
          <a:p>
            <a:pPr algn="ctr">
              <a:lnSpc>
                <a:spcPts val="3150"/>
              </a:lnSpc>
            </a:pPr>
          </a:p>
        </p:txBody>
      </p:sp>
      <p:sp>
        <p:nvSpPr>
          <p:cNvPr name="TextBox 21" id="21"/>
          <p:cNvSpPr txBox="true"/>
          <p:nvPr/>
        </p:nvSpPr>
        <p:spPr>
          <a:xfrm rot="0">
            <a:off x="10016619" y="3559119"/>
            <a:ext cx="999650" cy="785190"/>
          </a:xfrm>
          <a:prstGeom prst="rect">
            <a:avLst/>
          </a:prstGeom>
        </p:spPr>
        <p:txBody>
          <a:bodyPr anchor="t" rtlCol="false" tIns="0" lIns="0" bIns="0" rIns="0">
            <a:spAutoFit/>
          </a:bodyPr>
          <a:lstStyle/>
          <a:p>
            <a:pPr algn="ctr" marL="0" indent="0" lvl="0">
              <a:lnSpc>
                <a:spcPts val="6596"/>
              </a:lnSpc>
              <a:spcBef>
                <a:spcPct val="0"/>
              </a:spcBef>
            </a:pPr>
            <a:r>
              <a:rPr lang="en-US" sz="4712">
                <a:solidFill>
                  <a:srgbClr val="FFFFFF"/>
                </a:solidFill>
                <a:latin typeface="Carelia"/>
                <a:ea typeface="Carelia"/>
                <a:cs typeface="Carelia"/>
                <a:sym typeface="Carelia"/>
              </a:rPr>
              <a:t>02</a:t>
            </a:r>
          </a:p>
        </p:txBody>
      </p:sp>
      <p:sp>
        <p:nvSpPr>
          <p:cNvPr name="TextBox 22" id="22"/>
          <p:cNvSpPr txBox="true"/>
          <p:nvPr/>
        </p:nvSpPr>
        <p:spPr>
          <a:xfrm rot="0">
            <a:off x="4968504" y="3864643"/>
            <a:ext cx="3283874" cy="461198"/>
          </a:xfrm>
          <a:prstGeom prst="rect">
            <a:avLst/>
          </a:prstGeom>
        </p:spPr>
        <p:txBody>
          <a:bodyPr anchor="t" rtlCol="false" tIns="0" lIns="0" bIns="0" rIns="0">
            <a:spAutoFit/>
          </a:bodyPr>
          <a:lstStyle/>
          <a:p>
            <a:pPr algn="ctr">
              <a:lnSpc>
                <a:spcPts val="3889"/>
              </a:lnSpc>
              <a:spcBef>
                <a:spcPct val="0"/>
              </a:spcBef>
            </a:pPr>
            <a:r>
              <a:rPr lang="en-US" sz="2778">
                <a:solidFill>
                  <a:srgbClr val="000000"/>
                </a:solidFill>
                <a:latin typeface="Carelia"/>
                <a:ea typeface="Carelia"/>
                <a:cs typeface="Carelia"/>
                <a:sym typeface="Carelia"/>
              </a:rPr>
              <a:t>Encoder</a:t>
            </a:r>
          </a:p>
        </p:txBody>
      </p:sp>
      <p:sp>
        <p:nvSpPr>
          <p:cNvPr name="TextBox 23" id="23"/>
          <p:cNvSpPr txBox="true"/>
          <p:nvPr/>
        </p:nvSpPr>
        <p:spPr>
          <a:xfrm rot="0">
            <a:off x="10549672" y="3816838"/>
            <a:ext cx="3283874" cy="461198"/>
          </a:xfrm>
          <a:prstGeom prst="rect">
            <a:avLst/>
          </a:prstGeom>
        </p:spPr>
        <p:txBody>
          <a:bodyPr anchor="t" rtlCol="false" tIns="0" lIns="0" bIns="0" rIns="0">
            <a:spAutoFit/>
          </a:bodyPr>
          <a:lstStyle/>
          <a:p>
            <a:pPr algn="ctr">
              <a:lnSpc>
                <a:spcPts val="3889"/>
              </a:lnSpc>
              <a:spcBef>
                <a:spcPct val="0"/>
              </a:spcBef>
            </a:pPr>
            <a:r>
              <a:rPr lang="en-US" sz="2778">
                <a:solidFill>
                  <a:srgbClr val="000000"/>
                </a:solidFill>
                <a:latin typeface="Carelia"/>
                <a:ea typeface="Carelia"/>
                <a:cs typeface="Carelia"/>
                <a:sym typeface="Carelia"/>
              </a:rPr>
              <a:t>Decoder</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93123">
            <a:off x="2244226" y="1467293"/>
            <a:ext cx="13118097" cy="8000329"/>
            <a:chOff x="0" y="0"/>
            <a:chExt cx="4021842" cy="2452799"/>
          </a:xfrm>
        </p:grpSpPr>
        <p:sp>
          <p:nvSpPr>
            <p:cNvPr name="Freeform 4" id="4"/>
            <p:cNvSpPr/>
            <p:nvPr/>
          </p:nvSpPr>
          <p:spPr>
            <a:xfrm flipH="false" flipV="false" rot="0">
              <a:off x="0" y="0"/>
              <a:ext cx="4021842" cy="2452800"/>
            </a:xfrm>
            <a:custGeom>
              <a:avLst/>
              <a:gdLst/>
              <a:ahLst/>
              <a:cxnLst/>
              <a:rect r="r" b="b" t="t" l="l"/>
              <a:pathLst>
                <a:path h="2452800" w="4021842">
                  <a:moveTo>
                    <a:pt x="15344" y="0"/>
                  </a:moveTo>
                  <a:lnTo>
                    <a:pt x="4006497" y="0"/>
                  </a:lnTo>
                  <a:cubicBezTo>
                    <a:pt x="4010567" y="0"/>
                    <a:pt x="4014470" y="1617"/>
                    <a:pt x="4017347" y="4494"/>
                  </a:cubicBezTo>
                  <a:cubicBezTo>
                    <a:pt x="4020225" y="7372"/>
                    <a:pt x="4021842" y="11275"/>
                    <a:pt x="4021842" y="15344"/>
                  </a:cubicBezTo>
                  <a:lnTo>
                    <a:pt x="4021842" y="2437455"/>
                  </a:lnTo>
                  <a:cubicBezTo>
                    <a:pt x="4021842" y="2441525"/>
                    <a:pt x="4020225" y="2445428"/>
                    <a:pt x="4017347" y="2448305"/>
                  </a:cubicBezTo>
                  <a:cubicBezTo>
                    <a:pt x="4014470" y="2451183"/>
                    <a:pt x="4010567" y="2452800"/>
                    <a:pt x="4006497" y="2452800"/>
                  </a:cubicBezTo>
                  <a:lnTo>
                    <a:pt x="15344" y="2452800"/>
                  </a:lnTo>
                  <a:cubicBezTo>
                    <a:pt x="11275" y="2452800"/>
                    <a:pt x="7372" y="2451183"/>
                    <a:pt x="4494" y="2448305"/>
                  </a:cubicBezTo>
                  <a:cubicBezTo>
                    <a:pt x="1617" y="2445428"/>
                    <a:pt x="0" y="2441525"/>
                    <a:pt x="0" y="2437455"/>
                  </a:cubicBezTo>
                  <a:lnTo>
                    <a:pt x="0" y="15344"/>
                  </a:lnTo>
                  <a:cubicBezTo>
                    <a:pt x="0" y="11275"/>
                    <a:pt x="1617" y="7372"/>
                    <a:pt x="4494" y="4494"/>
                  </a:cubicBezTo>
                  <a:cubicBezTo>
                    <a:pt x="7372" y="1617"/>
                    <a:pt x="11275" y="0"/>
                    <a:pt x="15344" y="0"/>
                  </a:cubicBezTo>
                  <a:close/>
                </a:path>
              </a:pathLst>
            </a:custGeom>
            <a:solidFill>
              <a:srgbClr val="000000">
                <a:alpha val="31765"/>
              </a:srgbClr>
            </a:solidFill>
            <a:ln cap="rnd">
              <a:noFill/>
              <a:prstDash val="solid"/>
              <a:round/>
            </a:ln>
          </p:spPr>
        </p:sp>
        <p:sp>
          <p:nvSpPr>
            <p:cNvPr name="TextBox 5" id="5"/>
            <p:cNvSpPr txBox="true"/>
            <p:nvPr/>
          </p:nvSpPr>
          <p:spPr>
            <a:xfrm>
              <a:off x="0" y="-47625"/>
              <a:ext cx="4021842" cy="2500424"/>
            </a:xfrm>
            <a:prstGeom prst="rect">
              <a:avLst/>
            </a:prstGeom>
          </p:spPr>
          <p:txBody>
            <a:bodyPr anchor="ctr" rtlCol="false" tIns="50800" lIns="50800" bIns="50800" rIns="50800"/>
            <a:lstStyle/>
            <a:p>
              <a:pPr algn="ctr" marL="0" indent="0" lvl="0">
                <a:lnSpc>
                  <a:spcPts val="3210"/>
                </a:lnSpc>
                <a:spcBef>
                  <a:spcPct val="0"/>
                </a:spcBef>
              </a:pPr>
            </a:p>
          </p:txBody>
        </p:sp>
      </p:grpSp>
      <p:grpSp>
        <p:nvGrpSpPr>
          <p:cNvPr name="Group 6" id="6"/>
          <p:cNvGrpSpPr/>
          <p:nvPr/>
        </p:nvGrpSpPr>
        <p:grpSpPr>
          <a:xfrm rot="0">
            <a:off x="1921443" y="933053"/>
            <a:ext cx="12705720" cy="8334250"/>
            <a:chOff x="0" y="0"/>
            <a:chExt cx="3895412" cy="2555175"/>
          </a:xfrm>
        </p:grpSpPr>
        <p:sp>
          <p:nvSpPr>
            <p:cNvPr name="Freeform 7" id="7"/>
            <p:cNvSpPr/>
            <p:nvPr/>
          </p:nvSpPr>
          <p:spPr>
            <a:xfrm flipH="false" flipV="false" rot="0">
              <a:off x="0" y="0"/>
              <a:ext cx="3895412" cy="2555175"/>
            </a:xfrm>
            <a:custGeom>
              <a:avLst/>
              <a:gdLst/>
              <a:ahLst/>
              <a:cxnLst/>
              <a:rect r="r" b="b" t="t" l="l"/>
              <a:pathLst>
                <a:path h="2555175" w="3895412">
                  <a:moveTo>
                    <a:pt x="6703" y="0"/>
                  </a:moveTo>
                  <a:lnTo>
                    <a:pt x="3888710" y="0"/>
                  </a:lnTo>
                  <a:cubicBezTo>
                    <a:pt x="3892411" y="0"/>
                    <a:pt x="3895412" y="3001"/>
                    <a:pt x="3895412" y="6703"/>
                  </a:cubicBezTo>
                  <a:lnTo>
                    <a:pt x="3895412" y="2548473"/>
                  </a:lnTo>
                  <a:cubicBezTo>
                    <a:pt x="3895412" y="2550250"/>
                    <a:pt x="3894706" y="2551955"/>
                    <a:pt x="3893449" y="2553212"/>
                  </a:cubicBezTo>
                  <a:cubicBezTo>
                    <a:pt x="3892192" y="2554469"/>
                    <a:pt x="3890487" y="2555175"/>
                    <a:pt x="3888710" y="2555175"/>
                  </a:cubicBezTo>
                  <a:lnTo>
                    <a:pt x="6703" y="2555175"/>
                  </a:lnTo>
                  <a:cubicBezTo>
                    <a:pt x="4925" y="2555175"/>
                    <a:pt x="3220" y="2554469"/>
                    <a:pt x="1963" y="2553212"/>
                  </a:cubicBezTo>
                  <a:cubicBezTo>
                    <a:pt x="706" y="2551955"/>
                    <a:pt x="0" y="2550250"/>
                    <a:pt x="0" y="2548473"/>
                  </a:cubicBezTo>
                  <a:lnTo>
                    <a:pt x="0" y="6703"/>
                  </a:lnTo>
                  <a:cubicBezTo>
                    <a:pt x="0" y="4925"/>
                    <a:pt x="706" y="3220"/>
                    <a:pt x="1963" y="1963"/>
                  </a:cubicBezTo>
                  <a:cubicBezTo>
                    <a:pt x="3220" y="706"/>
                    <a:pt x="4925" y="0"/>
                    <a:pt x="6703" y="0"/>
                  </a:cubicBezTo>
                  <a:close/>
                </a:path>
              </a:pathLst>
            </a:custGeom>
            <a:solidFill>
              <a:srgbClr val="FFFFFF"/>
            </a:solidFill>
            <a:ln w="19050" cap="sq">
              <a:solidFill>
                <a:srgbClr val="000000"/>
              </a:solidFill>
              <a:prstDash val="solid"/>
              <a:miter/>
            </a:ln>
          </p:spPr>
        </p:sp>
        <p:sp>
          <p:nvSpPr>
            <p:cNvPr name="TextBox 8" id="8"/>
            <p:cNvSpPr txBox="true"/>
            <p:nvPr/>
          </p:nvSpPr>
          <p:spPr>
            <a:xfrm>
              <a:off x="0" y="-47625"/>
              <a:ext cx="3895412" cy="2602800"/>
            </a:xfrm>
            <a:prstGeom prst="rect">
              <a:avLst/>
            </a:prstGeom>
          </p:spPr>
          <p:txBody>
            <a:bodyPr anchor="ctr" rtlCol="false" tIns="50800" lIns="50800" bIns="50800" rIns="50800"/>
            <a:lstStyle/>
            <a:p>
              <a:pPr algn="ctr">
                <a:lnSpc>
                  <a:spcPts val="3210"/>
                </a:lnSpc>
              </a:pPr>
            </a:p>
          </p:txBody>
        </p:sp>
      </p:grpSp>
      <p:sp>
        <p:nvSpPr>
          <p:cNvPr name="Freeform 9" id="9"/>
          <p:cNvSpPr/>
          <p:nvPr/>
        </p:nvSpPr>
        <p:spPr>
          <a:xfrm flipH="false" flipV="false" rot="-117286">
            <a:off x="14207487" y="297098"/>
            <a:ext cx="3442664" cy="4054529"/>
          </a:xfrm>
          <a:custGeom>
            <a:avLst/>
            <a:gdLst/>
            <a:ahLst/>
            <a:cxnLst/>
            <a:rect r="r" b="b" t="t" l="l"/>
            <a:pathLst>
              <a:path h="4054529" w="3442664">
                <a:moveTo>
                  <a:pt x="0" y="0"/>
                </a:moveTo>
                <a:lnTo>
                  <a:pt x="3442664" y="0"/>
                </a:lnTo>
                <a:lnTo>
                  <a:pt x="3442664" y="4054530"/>
                </a:lnTo>
                <a:lnTo>
                  <a:pt x="0" y="405453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2225464" y="239562"/>
            <a:ext cx="1239167" cy="1189600"/>
          </a:xfrm>
          <a:custGeom>
            <a:avLst/>
            <a:gdLst/>
            <a:ahLst/>
            <a:cxnLst/>
            <a:rect r="r" b="b" t="t" l="l"/>
            <a:pathLst>
              <a:path h="1189600" w="1239167">
                <a:moveTo>
                  <a:pt x="0" y="0"/>
                </a:moveTo>
                <a:lnTo>
                  <a:pt x="1239167" y="0"/>
                </a:lnTo>
                <a:lnTo>
                  <a:pt x="1239167" y="1189600"/>
                </a:lnTo>
                <a:lnTo>
                  <a:pt x="0" y="11896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3265931" y="3002279"/>
            <a:ext cx="10873406" cy="1023626"/>
          </a:xfrm>
          <a:custGeom>
            <a:avLst/>
            <a:gdLst/>
            <a:ahLst/>
            <a:cxnLst/>
            <a:rect r="r" b="b" t="t" l="l"/>
            <a:pathLst>
              <a:path h="1023626" w="10873406">
                <a:moveTo>
                  <a:pt x="0" y="0"/>
                </a:moveTo>
                <a:lnTo>
                  <a:pt x="10873406" y="0"/>
                </a:lnTo>
                <a:lnTo>
                  <a:pt x="10873406" y="1023626"/>
                </a:lnTo>
                <a:lnTo>
                  <a:pt x="0" y="1023626"/>
                </a:lnTo>
                <a:lnTo>
                  <a:pt x="0" y="0"/>
                </a:lnTo>
                <a:close/>
              </a:path>
            </a:pathLst>
          </a:custGeom>
          <a:blipFill>
            <a:blip r:embed="rId7"/>
            <a:stretch>
              <a:fillRect l="0" t="-5396" r="-4929" b="-490"/>
            </a:stretch>
          </a:blipFill>
        </p:spPr>
      </p:sp>
      <p:sp>
        <p:nvSpPr>
          <p:cNvPr name="TextBox 12" id="12"/>
          <p:cNvSpPr txBox="true"/>
          <p:nvPr/>
        </p:nvSpPr>
        <p:spPr>
          <a:xfrm rot="0">
            <a:off x="3622540" y="1343437"/>
            <a:ext cx="9876159" cy="804123"/>
          </a:xfrm>
          <a:prstGeom prst="rect">
            <a:avLst/>
          </a:prstGeom>
        </p:spPr>
        <p:txBody>
          <a:bodyPr anchor="t" rtlCol="false" tIns="0" lIns="0" bIns="0" rIns="0">
            <a:spAutoFit/>
          </a:bodyPr>
          <a:lstStyle/>
          <a:p>
            <a:pPr algn="ctr" marL="0" indent="0" lvl="0">
              <a:lnSpc>
                <a:spcPts val="6603"/>
              </a:lnSpc>
              <a:spcBef>
                <a:spcPct val="0"/>
              </a:spcBef>
            </a:pPr>
            <a:r>
              <a:rPr lang="en-US" sz="4716">
                <a:solidFill>
                  <a:srgbClr val="01070A"/>
                </a:solidFill>
                <a:latin typeface="Carelia"/>
                <a:ea typeface="Carelia"/>
                <a:cs typeface="Carelia"/>
                <a:sym typeface="Carelia"/>
              </a:rPr>
              <a:t>Loss of Latent Diffusion Models</a:t>
            </a:r>
          </a:p>
        </p:txBody>
      </p:sp>
      <p:sp>
        <p:nvSpPr>
          <p:cNvPr name="TextBox 13" id="13"/>
          <p:cNvSpPr txBox="true"/>
          <p:nvPr/>
        </p:nvSpPr>
        <p:spPr>
          <a:xfrm rot="0">
            <a:off x="2845048" y="4832999"/>
            <a:ext cx="11145196" cy="3830250"/>
          </a:xfrm>
          <a:prstGeom prst="rect">
            <a:avLst/>
          </a:prstGeom>
        </p:spPr>
        <p:txBody>
          <a:bodyPr anchor="t" rtlCol="false" tIns="0" lIns="0" bIns="0" rIns="0">
            <a:spAutoFit/>
          </a:bodyPr>
          <a:lstStyle/>
          <a:p>
            <a:pPr algn="l" marL="595415" indent="-297708" lvl="1">
              <a:lnSpc>
                <a:spcPts val="3860"/>
              </a:lnSpc>
              <a:buFont typeface="Arial"/>
              <a:buChar char="•"/>
            </a:pPr>
            <a:r>
              <a:rPr lang="en-US" sz="2757">
                <a:solidFill>
                  <a:srgbClr val="455B95"/>
                </a:solidFill>
                <a:latin typeface="Dosis"/>
                <a:ea typeface="Dosis"/>
                <a:cs typeface="Dosis"/>
                <a:sym typeface="Dosis"/>
              </a:rPr>
              <a:t>Tθ(y) be a model that maps a conditioning input y into a conditioning vector.</a:t>
            </a:r>
          </a:p>
          <a:p>
            <a:pPr algn="l" marL="595415" indent="-297708" lvl="1">
              <a:lnSpc>
                <a:spcPts val="3860"/>
              </a:lnSpc>
              <a:buFont typeface="Arial"/>
              <a:buChar char="•"/>
            </a:pPr>
            <a:r>
              <a:rPr lang="en-US" sz="2757">
                <a:solidFill>
                  <a:srgbClr val="455B95"/>
                </a:solidFill>
                <a:latin typeface="Dosis"/>
                <a:ea typeface="Dosis"/>
                <a:cs typeface="Dosis"/>
                <a:sym typeface="Dosis"/>
              </a:rPr>
              <a:t> t is the time step</a:t>
            </a:r>
          </a:p>
          <a:p>
            <a:pPr algn="l" marL="595415" indent="-297708" lvl="1">
              <a:lnSpc>
                <a:spcPts val="3860"/>
              </a:lnSpc>
              <a:buFont typeface="Arial"/>
              <a:buChar char="•"/>
            </a:pPr>
            <a:r>
              <a:rPr lang="en-US" sz="2757">
                <a:solidFill>
                  <a:srgbClr val="455B95"/>
                </a:solidFill>
                <a:latin typeface="Dosis"/>
                <a:ea typeface="Dosis"/>
                <a:cs typeface="Dosis"/>
                <a:sym typeface="Dosis"/>
              </a:rPr>
              <a:t>zt is latent image representation noised to time t</a:t>
            </a:r>
          </a:p>
          <a:p>
            <a:pPr algn="l" marL="595415" indent="-297708" lvl="1">
              <a:lnSpc>
                <a:spcPts val="3860"/>
              </a:lnSpc>
              <a:buFont typeface="Arial"/>
              <a:buChar char="•"/>
            </a:pPr>
            <a:r>
              <a:rPr lang="en-US" sz="2757">
                <a:solidFill>
                  <a:srgbClr val="455B95"/>
                </a:solidFill>
                <a:latin typeface="Dosis"/>
                <a:ea typeface="Dosis"/>
                <a:cs typeface="Dosis"/>
                <a:sym typeface="Dosis"/>
              </a:rPr>
              <a:t>ε is the unscaled noise sample</a:t>
            </a:r>
          </a:p>
          <a:p>
            <a:pPr algn="l" marL="595415" indent="-297708" lvl="1">
              <a:lnSpc>
                <a:spcPts val="3860"/>
              </a:lnSpc>
              <a:buFont typeface="Arial"/>
              <a:buChar char="•"/>
            </a:pPr>
            <a:r>
              <a:rPr lang="en-US" sz="2757">
                <a:solidFill>
                  <a:srgbClr val="455B95"/>
                </a:solidFill>
                <a:latin typeface="Dosis"/>
                <a:ea typeface="Dosis"/>
                <a:cs typeface="Dosis"/>
                <a:sym typeface="Dosis"/>
              </a:rPr>
              <a:t>ε(θ) is the denoising network</a:t>
            </a:r>
          </a:p>
          <a:p>
            <a:pPr algn="l" marL="595415" indent="-297708" lvl="1">
              <a:lnSpc>
                <a:spcPts val="3860"/>
              </a:lnSpc>
              <a:buFont typeface="Arial"/>
              <a:buChar char="•"/>
            </a:pPr>
            <a:r>
              <a:rPr lang="en-US" sz="2757">
                <a:solidFill>
                  <a:srgbClr val="455B95"/>
                </a:solidFill>
                <a:latin typeface="Dosis"/>
                <a:ea typeface="Dosis"/>
                <a:cs typeface="Dosis"/>
                <a:sym typeface="Dosis"/>
              </a:rPr>
              <a:t>We aim to correctly remove the noise added to a latent representation of an image. While training, c(θ) and ε(θ)are jointly optimized to minimize the LDM loss. </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347467" y="2448028"/>
            <a:ext cx="17372749" cy="7221263"/>
            <a:chOff x="0" y="0"/>
            <a:chExt cx="4575539" cy="1901896"/>
          </a:xfrm>
        </p:grpSpPr>
        <p:sp>
          <p:nvSpPr>
            <p:cNvPr name="Freeform 4" id="4"/>
            <p:cNvSpPr/>
            <p:nvPr/>
          </p:nvSpPr>
          <p:spPr>
            <a:xfrm flipH="false" flipV="false" rot="0">
              <a:off x="0" y="0"/>
              <a:ext cx="4575539" cy="1901897"/>
            </a:xfrm>
            <a:custGeom>
              <a:avLst/>
              <a:gdLst/>
              <a:ahLst/>
              <a:cxnLst/>
              <a:rect r="r" b="b" t="t" l="l"/>
              <a:pathLst>
                <a:path h="1901897" w="4575539">
                  <a:moveTo>
                    <a:pt x="0" y="0"/>
                  </a:moveTo>
                  <a:lnTo>
                    <a:pt x="4575539" y="0"/>
                  </a:lnTo>
                  <a:lnTo>
                    <a:pt x="4575539" y="1901897"/>
                  </a:lnTo>
                  <a:lnTo>
                    <a:pt x="0" y="1901897"/>
                  </a:lnTo>
                  <a:close/>
                </a:path>
              </a:pathLst>
            </a:custGeom>
            <a:solidFill>
              <a:srgbClr val="F3C75B">
                <a:alpha val="6667"/>
              </a:srgbClr>
            </a:solidFill>
            <a:ln w="38100" cap="sq">
              <a:solidFill>
                <a:srgbClr val="000000">
                  <a:alpha val="6667"/>
                </a:srgbClr>
              </a:solidFill>
              <a:prstDash val="sysDot"/>
              <a:miter/>
            </a:ln>
          </p:spPr>
        </p:sp>
        <p:sp>
          <p:nvSpPr>
            <p:cNvPr name="TextBox 5" id="5"/>
            <p:cNvSpPr txBox="true"/>
            <p:nvPr/>
          </p:nvSpPr>
          <p:spPr>
            <a:xfrm>
              <a:off x="0" y="-47625"/>
              <a:ext cx="4575539" cy="1949521"/>
            </a:xfrm>
            <a:prstGeom prst="rect">
              <a:avLst/>
            </a:prstGeom>
          </p:spPr>
          <p:txBody>
            <a:bodyPr anchor="ctr" rtlCol="false" tIns="50800" lIns="50800" bIns="50800" rIns="50800"/>
            <a:lstStyle/>
            <a:p>
              <a:pPr algn="ctr">
                <a:lnSpc>
                  <a:spcPts val="3210"/>
                </a:lnSpc>
              </a:pPr>
            </a:p>
          </p:txBody>
        </p:sp>
      </p:grpSp>
      <p:sp>
        <p:nvSpPr>
          <p:cNvPr name="TextBox 6" id="6"/>
          <p:cNvSpPr txBox="true"/>
          <p:nvPr/>
        </p:nvSpPr>
        <p:spPr>
          <a:xfrm rot="0">
            <a:off x="848038" y="2701178"/>
            <a:ext cx="16591925" cy="3768725"/>
          </a:xfrm>
          <a:prstGeom prst="rect">
            <a:avLst/>
          </a:prstGeom>
        </p:spPr>
        <p:txBody>
          <a:bodyPr anchor="t" rtlCol="false" tIns="0" lIns="0" bIns="0" rIns="0">
            <a:spAutoFit/>
          </a:bodyPr>
          <a:lstStyle/>
          <a:p>
            <a:pPr algn="l">
              <a:lnSpc>
                <a:spcPts val="5039"/>
              </a:lnSpc>
            </a:pPr>
            <a:r>
              <a:rPr lang="en-US" sz="3599">
                <a:solidFill>
                  <a:srgbClr val="000000"/>
                </a:solidFill>
                <a:latin typeface="Carelia"/>
                <a:ea typeface="Carelia"/>
                <a:cs typeface="Carelia"/>
                <a:sym typeface="Carelia"/>
              </a:rPr>
              <a:t>The Problem</a:t>
            </a:r>
          </a:p>
          <a:p>
            <a:pPr algn="l">
              <a:lnSpc>
                <a:spcPts val="5039"/>
              </a:lnSpc>
            </a:pPr>
            <a:r>
              <a:rPr lang="en-US" sz="3599">
                <a:solidFill>
                  <a:srgbClr val="000000"/>
                </a:solidFill>
                <a:latin typeface="Dosis"/>
                <a:ea typeface="Dosis"/>
                <a:cs typeface="Dosis"/>
                <a:sym typeface="Dosis"/>
              </a:rPr>
              <a:t>When we generate images for a story using AI, the main character’s face may not look the same across all scenes. For example, in one picture, they might have different facial features or expressions, which breaks the flow of the story.</a:t>
            </a:r>
          </a:p>
          <a:p>
            <a:pPr algn="l">
              <a:lnSpc>
                <a:spcPts val="5039"/>
              </a:lnSpc>
            </a:pPr>
          </a:p>
          <a:p>
            <a:pPr algn="ctr">
              <a:lnSpc>
                <a:spcPts val="4759"/>
              </a:lnSpc>
            </a:pPr>
          </a:p>
        </p:txBody>
      </p:sp>
      <p:sp>
        <p:nvSpPr>
          <p:cNvPr name="Freeform 7" id="7"/>
          <p:cNvSpPr/>
          <p:nvPr/>
        </p:nvSpPr>
        <p:spPr>
          <a:xfrm flipH="false" flipV="false" rot="0">
            <a:off x="10778782" y="5143500"/>
            <a:ext cx="5506423" cy="4114800"/>
          </a:xfrm>
          <a:custGeom>
            <a:avLst/>
            <a:gdLst/>
            <a:ahLst/>
            <a:cxnLst/>
            <a:rect r="r" b="b" t="t" l="l"/>
            <a:pathLst>
              <a:path h="4114800" w="5506423">
                <a:moveTo>
                  <a:pt x="0" y="0"/>
                </a:moveTo>
                <a:lnTo>
                  <a:pt x="5506423" y="0"/>
                </a:lnTo>
                <a:lnTo>
                  <a:pt x="5506423" y="4114800"/>
                </a:lnTo>
                <a:lnTo>
                  <a:pt x="0" y="4114800"/>
                </a:lnTo>
                <a:lnTo>
                  <a:pt x="0" y="0"/>
                </a:lnTo>
                <a:close/>
              </a:path>
            </a:pathLst>
          </a:custGeom>
          <a:blipFill>
            <a:blip r:embed="rId3">
              <a:alphaModFix amt="41000"/>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3242865" y="806448"/>
            <a:ext cx="11802269" cy="896620"/>
          </a:xfrm>
          <a:prstGeom prst="rect">
            <a:avLst/>
          </a:prstGeom>
        </p:spPr>
        <p:txBody>
          <a:bodyPr anchor="t" rtlCol="false" tIns="0" lIns="0" bIns="0" rIns="0">
            <a:spAutoFit/>
          </a:bodyPr>
          <a:lstStyle/>
          <a:p>
            <a:pPr algn="ctr">
              <a:lnSpc>
                <a:spcPts val="7279"/>
              </a:lnSpc>
            </a:pPr>
            <a:r>
              <a:rPr lang="en-US" sz="5199">
                <a:solidFill>
                  <a:srgbClr val="000000"/>
                </a:solidFill>
                <a:latin typeface="Carelia"/>
                <a:ea typeface="Carelia"/>
                <a:cs typeface="Carelia"/>
                <a:sym typeface="Carelia"/>
              </a:rPr>
              <a:t>Iterative Coherent Identity Injection</a:t>
            </a:r>
          </a:p>
        </p:txBody>
      </p:sp>
      <p:sp>
        <p:nvSpPr>
          <p:cNvPr name="TextBox 9" id="9"/>
          <p:cNvSpPr txBox="true"/>
          <p:nvPr/>
        </p:nvSpPr>
        <p:spPr>
          <a:xfrm rot="0">
            <a:off x="1028700" y="1361030"/>
            <a:ext cx="16591925" cy="863600"/>
          </a:xfrm>
          <a:prstGeom prst="rect">
            <a:avLst/>
          </a:prstGeom>
        </p:spPr>
        <p:txBody>
          <a:bodyPr anchor="t" rtlCol="false" tIns="0" lIns="0" bIns="0" rIns="0">
            <a:spAutoFit/>
          </a:bodyPr>
          <a:lstStyle/>
          <a:p>
            <a:pPr algn="ctr">
              <a:lnSpc>
                <a:spcPts val="7000"/>
              </a:lnSpc>
            </a:pPr>
            <a:r>
              <a:rPr lang="en-US" sz="5000" b="true">
                <a:solidFill>
                  <a:srgbClr val="F3C75B"/>
                </a:solidFill>
                <a:latin typeface="Dosis Bold"/>
                <a:ea typeface="Dosis Bold"/>
                <a:cs typeface="Dosis Bold"/>
                <a:sym typeface="Dosis Bold"/>
              </a:rPr>
              <a:t>Where the magic of consistency happens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TextBox 3" id="3"/>
          <p:cNvSpPr txBox="true"/>
          <p:nvPr/>
        </p:nvSpPr>
        <p:spPr>
          <a:xfrm rot="0">
            <a:off x="3242865" y="806448"/>
            <a:ext cx="11802269" cy="896620"/>
          </a:xfrm>
          <a:prstGeom prst="rect">
            <a:avLst/>
          </a:prstGeom>
        </p:spPr>
        <p:txBody>
          <a:bodyPr anchor="t" rtlCol="false" tIns="0" lIns="0" bIns="0" rIns="0">
            <a:spAutoFit/>
          </a:bodyPr>
          <a:lstStyle/>
          <a:p>
            <a:pPr algn="ctr">
              <a:lnSpc>
                <a:spcPts val="7279"/>
              </a:lnSpc>
            </a:pPr>
            <a:r>
              <a:rPr lang="en-US" sz="5199">
                <a:solidFill>
                  <a:srgbClr val="000000"/>
                </a:solidFill>
                <a:latin typeface="Carelia"/>
                <a:ea typeface="Carelia"/>
                <a:cs typeface="Carelia"/>
                <a:sym typeface="Carelia"/>
              </a:rPr>
              <a:t>Iterative Coherent Identity Injection</a:t>
            </a:r>
          </a:p>
        </p:txBody>
      </p:sp>
      <p:sp>
        <p:nvSpPr>
          <p:cNvPr name="TextBox 4" id="4"/>
          <p:cNvSpPr txBox="true"/>
          <p:nvPr/>
        </p:nvSpPr>
        <p:spPr>
          <a:xfrm rot="0">
            <a:off x="1028700" y="1361030"/>
            <a:ext cx="16591925" cy="863600"/>
          </a:xfrm>
          <a:prstGeom prst="rect">
            <a:avLst/>
          </a:prstGeom>
        </p:spPr>
        <p:txBody>
          <a:bodyPr anchor="t" rtlCol="false" tIns="0" lIns="0" bIns="0" rIns="0">
            <a:spAutoFit/>
          </a:bodyPr>
          <a:lstStyle/>
          <a:p>
            <a:pPr algn="ctr">
              <a:lnSpc>
                <a:spcPts val="7000"/>
              </a:lnSpc>
            </a:pPr>
            <a:r>
              <a:rPr lang="en-US" sz="5000" b="true">
                <a:solidFill>
                  <a:srgbClr val="F3C75B"/>
                </a:solidFill>
                <a:latin typeface="Dosis Bold"/>
                <a:ea typeface="Dosis Bold"/>
                <a:cs typeface="Dosis Bold"/>
                <a:sym typeface="Dosis Bold"/>
              </a:rPr>
              <a:t>Where the magic of consistency happens</a:t>
            </a:r>
          </a:p>
        </p:txBody>
      </p:sp>
      <p:grpSp>
        <p:nvGrpSpPr>
          <p:cNvPr name="Group 5" id="5"/>
          <p:cNvGrpSpPr/>
          <p:nvPr/>
        </p:nvGrpSpPr>
        <p:grpSpPr>
          <a:xfrm rot="0">
            <a:off x="837878" y="2224630"/>
            <a:ext cx="16612244" cy="6583604"/>
            <a:chOff x="0" y="0"/>
            <a:chExt cx="22149659" cy="8778139"/>
          </a:xfrm>
        </p:grpSpPr>
        <p:grpSp>
          <p:nvGrpSpPr>
            <p:cNvPr name="Group 6" id="6"/>
            <p:cNvGrpSpPr/>
            <p:nvPr/>
          </p:nvGrpSpPr>
          <p:grpSpPr>
            <a:xfrm rot="0">
              <a:off x="0" y="708897"/>
              <a:ext cx="22149659" cy="8069242"/>
              <a:chOff x="0" y="0"/>
              <a:chExt cx="4375241" cy="1593924"/>
            </a:xfrm>
          </p:grpSpPr>
          <p:sp>
            <p:nvSpPr>
              <p:cNvPr name="Freeform 7" id="7"/>
              <p:cNvSpPr/>
              <p:nvPr/>
            </p:nvSpPr>
            <p:spPr>
              <a:xfrm flipH="false" flipV="false" rot="0">
                <a:off x="0" y="0"/>
                <a:ext cx="4375241" cy="1593924"/>
              </a:xfrm>
              <a:custGeom>
                <a:avLst/>
                <a:gdLst/>
                <a:ahLst/>
                <a:cxnLst/>
                <a:rect r="r" b="b" t="t" l="l"/>
                <a:pathLst>
                  <a:path h="1593924" w="4375241">
                    <a:moveTo>
                      <a:pt x="0" y="0"/>
                    </a:moveTo>
                    <a:lnTo>
                      <a:pt x="4375241" y="0"/>
                    </a:lnTo>
                    <a:lnTo>
                      <a:pt x="4375241" y="1593924"/>
                    </a:lnTo>
                    <a:lnTo>
                      <a:pt x="0" y="1593924"/>
                    </a:lnTo>
                    <a:close/>
                  </a:path>
                </a:pathLst>
              </a:custGeom>
              <a:solidFill>
                <a:srgbClr val="FFF8CC"/>
              </a:solidFill>
              <a:ln w="38100" cap="sq">
                <a:solidFill>
                  <a:srgbClr val="000000"/>
                </a:solidFill>
                <a:prstDash val="lgDash"/>
                <a:miter/>
              </a:ln>
            </p:spPr>
          </p:sp>
          <p:sp>
            <p:nvSpPr>
              <p:cNvPr name="TextBox 8" id="8"/>
              <p:cNvSpPr txBox="true"/>
              <p:nvPr/>
            </p:nvSpPr>
            <p:spPr>
              <a:xfrm>
                <a:off x="0" y="-47625"/>
                <a:ext cx="4375241" cy="1641549"/>
              </a:xfrm>
              <a:prstGeom prst="rect">
                <a:avLst/>
              </a:prstGeom>
            </p:spPr>
            <p:txBody>
              <a:bodyPr anchor="ctr" rtlCol="false" tIns="50800" lIns="50800" bIns="50800" rIns="50800"/>
              <a:lstStyle/>
              <a:p>
                <a:pPr algn="ctr">
                  <a:lnSpc>
                    <a:spcPts val="3039"/>
                  </a:lnSpc>
                </a:pPr>
              </a:p>
            </p:txBody>
          </p:sp>
        </p:grpSp>
        <p:sp>
          <p:nvSpPr>
            <p:cNvPr name="TextBox 9" id="9"/>
            <p:cNvSpPr txBox="true"/>
            <p:nvPr/>
          </p:nvSpPr>
          <p:spPr>
            <a:xfrm rot="0">
              <a:off x="254430" y="-85725"/>
              <a:ext cx="11578034" cy="4335992"/>
            </a:xfrm>
            <a:prstGeom prst="rect">
              <a:avLst/>
            </a:prstGeom>
          </p:spPr>
          <p:txBody>
            <a:bodyPr anchor="t" rtlCol="false" tIns="0" lIns="0" bIns="0" rIns="0">
              <a:spAutoFit/>
            </a:bodyPr>
            <a:lstStyle/>
            <a:p>
              <a:pPr algn="l">
                <a:lnSpc>
                  <a:spcPts val="6019"/>
                </a:lnSpc>
              </a:pPr>
            </a:p>
            <a:p>
              <a:pPr algn="l" marL="906775" indent="-453388" lvl="1">
                <a:lnSpc>
                  <a:spcPts val="8273"/>
                </a:lnSpc>
                <a:buAutoNum type="arabicPeriod" startAt="1"/>
              </a:pPr>
              <a:r>
                <a:rPr lang="en-US" sz="4199">
                  <a:solidFill>
                    <a:srgbClr val="000000"/>
                  </a:solidFill>
                  <a:latin typeface="Carelia"/>
                  <a:ea typeface="Carelia"/>
                  <a:cs typeface="Carelia"/>
                  <a:sym typeface="Carelia"/>
                </a:rPr>
                <a:t>Start with the initial image.</a:t>
              </a:r>
            </a:p>
            <a:p>
              <a:pPr algn="l" marL="906775" indent="-453388" lvl="1">
                <a:lnSpc>
                  <a:spcPts val="5879"/>
                </a:lnSpc>
                <a:buAutoNum type="arabicPeriod" startAt="1"/>
              </a:pPr>
              <a:r>
                <a:rPr lang="en-US" sz="4199">
                  <a:solidFill>
                    <a:srgbClr val="000000"/>
                  </a:solidFill>
                  <a:latin typeface="Carelia"/>
                  <a:ea typeface="Carelia"/>
                  <a:cs typeface="Carelia"/>
                  <a:sym typeface="Carelia"/>
                </a:rPr>
                <a:t>Learn the Target Identity. </a:t>
              </a:r>
            </a:p>
            <a:p>
              <a:pPr algn="l" marL="906775" indent="-453388" lvl="1">
                <a:lnSpc>
                  <a:spcPts val="5879"/>
                </a:lnSpc>
                <a:buAutoNum type="arabicPeriod" startAt="1"/>
              </a:pPr>
              <a:r>
                <a:rPr lang="en-US" sz="4199">
                  <a:solidFill>
                    <a:srgbClr val="000000"/>
                  </a:solidFill>
                  <a:latin typeface="Carelia"/>
                  <a:ea typeface="Carelia"/>
                  <a:cs typeface="Carelia"/>
                  <a:sym typeface="Carelia"/>
                </a:rPr>
                <a:t>Iterative refinement:</a:t>
              </a:r>
            </a:p>
          </p:txBody>
        </p:sp>
        <p:sp>
          <p:nvSpPr>
            <p:cNvPr name="TextBox 10" id="10"/>
            <p:cNvSpPr txBox="true"/>
            <p:nvPr/>
          </p:nvSpPr>
          <p:spPr>
            <a:xfrm rot="0">
              <a:off x="1296070" y="4381568"/>
              <a:ext cx="11578034" cy="3151927"/>
            </a:xfrm>
            <a:prstGeom prst="rect">
              <a:avLst/>
            </a:prstGeom>
          </p:spPr>
          <p:txBody>
            <a:bodyPr anchor="t" rtlCol="false" tIns="0" lIns="0" bIns="0" rIns="0">
              <a:spAutoFit/>
            </a:bodyPr>
            <a:lstStyle/>
            <a:p>
              <a:pPr algn="just">
                <a:lnSpc>
                  <a:spcPts val="4760"/>
                </a:lnSpc>
              </a:pPr>
              <a:r>
                <a:rPr lang="en-US" sz="3400" b="true">
                  <a:solidFill>
                    <a:srgbClr val="000000"/>
                  </a:solidFill>
                  <a:latin typeface="Dosis Bold"/>
                  <a:ea typeface="Dosis Bold"/>
                  <a:cs typeface="Dosis Bold"/>
                  <a:sym typeface="Dosis Bold"/>
                </a:rPr>
                <a:t>- Isolate the Face</a:t>
              </a:r>
            </a:p>
            <a:p>
              <a:pPr algn="just">
                <a:lnSpc>
                  <a:spcPts val="4760"/>
                </a:lnSpc>
              </a:pPr>
              <a:r>
                <a:rPr lang="en-US" sz="3400" b="true">
                  <a:solidFill>
                    <a:srgbClr val="000000"/>
                  </a:solidFill>
                  <a:latin typeface="Dosis Bold"/>
                  <a:ea typeface="Dosis Bold"/>
                  <a:cs typeface="Dosis Bold"/>
                  <a:sym typeface="Dosis Bold"/>
                </a:rPr>
                <a:t>-Add Noise and Denoise</a:t>
              </a:r>
            </a:p>
            <a:p>
              <a:pPr algn="just">
                <a:lnSpc>
                  <a:spcPts val="4760"/>
                </a:lnSpc>
              </a:pPr>
              <a:r>
                <a:rPr lang="en-US" sz="3400" b="true">
                  <a:solidFill>
                    <a:srgbClr val="000000"/>
                  </a:solidFill>
                  <a:latin typeface="Dosis Bold"/>
                  <a:ea typeface="Dosis Bold"/>
                  <a:cs typeface="Dosis Bold"/>
                  <a:sym typeface="Dosis Bold"/>
                </a:rPr>
                <a:t>-Keep the Background</a:t>
              </a:r>
            </a:p>
            <a:p>
              <a:pPr algn="just">
                <a:lnSpc>
                  <a:spcPts val="4760"/>
                </a:lnSpc>
              </a:pPr>
              <a:r>
                <a:rPr lang="en-US" sz="3400" b="true">
                  <a:solidFill>
                    <a:srgbClr val="000000"/>
                  </a:solidFill>
                  <a:latin typeface="Dosis Bold"/>
                  <a:ea typeface="Dosis Bold"/>
                  <a:cs typeface="Dosis Bold"/>
                  <a:sym typeface="Dosis Bold"/>
                </a:rPr>
                <a:t>-Refine, Refine, Refine</a:t>
              </a:r>
            </a:p>
          </p:txBody>
        </p:sp>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1649307" y="2957029"/>
            <a:ext cx="14989386" cy="3086100"/>
            <a:chOff x="0" y="0"/>
            <a:chExt cx="3947822" cy="812800"/>
          </a:xfrm>
        </p:grpSpPr>
        <p:sp>
          <p:nvSpPr>
            <p:cNvPr name="Freeform 4" id="4"/>
            <p:cNvSpPr/>
            <p:nvPr/>
          </p:nvSpPr>
          <p:spPr>
            <a:xfrm flipH="false" flipV="false" rot="0">
              <a:off x="0" y="0"/>
              <a:ext cx="3947822" cy="812800"/>
            </a:xfrm>
            <a:custGeom>
              <a:avLst/>
              <a:gdLst/>
              <a:ahLst/>
              <a:cxnLst/>
              <a:rect r="r" b="b" t="t" l="l"/>
              <a:pathLst>
                <a:path h="812800" w="3947822">
                  <a:moveTo>
                    <a:pt x="0" y="0"/>
                  </a:moveTo>
                  <a:lnTo>
                    <a:pt x="3947822" y="0"/>
                  </a:lnTo>
                  <a:lnTo>
                    <a:pt x="3947822" y="812800"/>
                  </a:lnTo>
                  <a:lnTo>
                    <a:pt x="0" y="812800"/>
                  </a:lnTo>
                  <a:close/>
                </a:path>
              </a:pathLst>
            </a:custGeom>
            <a:solidFill>
              <a:srgbClr val="FFF8CC"/>
            </a:solidFill>
            <a:ln w="38100" cap="sq">
              <a:solidFill>
                <a:srgbClr val="000000"/>
              </a:solidFill>
              <a:prstDash val="solid"/>
              <a:miter/>
            </a:ln>
          </p:spPr>
        </p:sp>
        <p:sp>
          <p:nvSpPr>
            <p:cNvPr name="TextBox 5" id="5"/>
            <p:cNvSpPr txBox="true"/>
            <p:nvPr/>
          </p:nvSpPr>
          <p:spPr>
            <a:xfrm>
              <a:off x="0" y="-47625"/>
              <a:ext cx="3947822" cy="860425"/>
            </a:xfrm>
            <a:prstGeom prst="rect">
              <a:avLst/>
            </a:prstGeom>
          </p:spPr>
          <p:txBody>
            <a:bodyPr anchor="ctr" rtlCol="false" tIns="50800" lIns="50800" bIns="50800" rIns="50800"/>
            <a:lstStyle/>
            <a:p>
              <a:pPr algn="l">
                <a:lnSpc>
                  <a:spcPts val="3881"/>
                </a:lnSpc>
              </a:pPr>
              <a:r>
                <a:rPr lang="en-US" sz="2772">
                  <a:solidFill>
                    <a:srgbClr val="000000"/>
                  </a:solidFill>
                  <a:latin typeface="Dosis"/>
                  <a:ea typeface="Dosis"/>
                  <a:cs typeface="Dosis"/>
                  <a:sym typeface="Dosis"/>
                </a:rPr>
                <a:t>1. Isolate the Face</a:t>
              </a:r>
            </a:p>
            <a:p>
              <a:pPr algn="l">
                <a:lnSpc>
                  <a:spcPts val="3881"/>
                </a:lnSpc>
              </a:pPr>
            </a:p>
            <a:p>
              <a:pPr algn="l">
                <a:lnSpc>
                  <a:spcPts val="3881"/>
                </a:lnSpc>
              </a:pPr>
              <a:r>
                <a:rPr lang="en-US" sz="2772">
                  <a:solidFill>
                    <a:srgbClr val="000000"/>
                  </a:solidFill>
                  <a:latin typeface="Dosis"/>
                  <a:ea typeface="Dosis"/>
                  <a:cs typeface="Dosis"/>
                  <a:sym typeface="Dosis"/>
                </a:rPr>
                <a:t> -A face detector is used to identify where the face is in the image.</a:t>
              </a:r>
            </a:p>
            <a:p>
              <a:pPr algn="l">
                <a:lnSpc>
                  <a:spcPts val="3881"/>
                </a:lnSpc>
              </a:pPr>
              <a:r>
                <a:rPr lang="en-US" sz="2772">
                  <a:solidFill>
                    <a:srgbClr val="000000"/>
                  </a:solidFill>
                  <a:latin typeface="Dosis"/>
                  <a:ea typeface="Dosis"/>
                  <a:cs typeface="Dosis"/>
                  <a:sym typeface="Dosis"/>
                </a:rPr>
                <a:t> -A mask is created that highlights only the face, telling the model, "Focus here!" while leaving the rest of the image untouched.</a:t>
              </a:r>
            </a:p>
            <a:p>
              <a:pPr algn="ctr">
                <a:lnSpc>
                  <a:spcPts val="2761"/>
                </a:lnSpc>
              </a:pPr>
            </a:p>
          </p:txBody>
        </p:sp>
      </p:grpSp>
      <p:sp>
        <p:nvSpPr>
          <p:cNvPr name="TextBox 6" id="6"/>
          <p:cNvSpPr txBox="true"/>
          <p:nvPr/>
        </p:nvSpPr>
        <p:spPr>
          <a:xfrm rot="0">
            <a:off x="3242865" y="806448"/>
            <a:ext cx="11802269" cy="896620"/>
          </a:xfrm>
          <a:prstGeom prst="rect">
            <a:avLst/>
          </a:prstGeom>
        </p:spPr>
        <p:txBody>
          <a:bodyPr anchor="t" rtlCol="false" tIns="0" lIns="0" bIns="0" rIns="0">
            <a:spAutoFit/>
          </a:bodyPr>
          <a:lstStyle/>
          <a:p>
            <a:pPr algn="ctr">
              <a:lnSpc>
                <a:spcPts val="7279"/>
              </a:lnSpc>
            </a:pPr>
            <a:r>
              <a:rPr lang="en-US" sz="5199">
                <a:solidFill>
                  <a:srgbClr val="000000"/>
                </a:solidFill>
                <a:latin typeface="Carelia"/>
                <a:ea typeface="Carelia"/>
                <a:cs typeface="Carelia"/>
                <a:sym typeface="Carelia"/>
              </a:rPr>
              <a:t>Iterative Coherent Identity Injection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TextBox 3" id="3"/>
          <p:cNvSpPr txBox="true"/>
          <p:nvPr/>
        </p:nvSpPr>
        <p:spPr>
          <a:xfrm rot="0">
            <a:off x="4413044" y="885825"/>
            <a:ext cx="8287584" cy="1186914"/>
          </a:xfrm>
          <a:prstGeom prst="rect">
            <a:avLst/>
          </a:prstGeom>
        </p:spPr>
        <p:txBody>
          <a:bodyPr anchor="t" rtlCol="false" tIns="0" lIns="0" bIns="0" rIns="0">
            <a:spAutoFit/>
          </a:bodyPr>
          <a:lstStyle/>
          <a:p>
            <a:pPr algn="just" marL="0" indent="0" lvl="0">
              <a:lnSpc>
                <a:spcPts val="9654"/>
              </a:lnSpc>
              <a:spcBef>
                <a:spcPct val="0"/>
              </a:spcBef>
            </a:pPr>
            <a:r>
              <a:rPr lang="en-US" b="true" sz="6896">
                <a:solidFill>
                  <a:srgbClr val="000000"/>
                </a:solidFill>
                <a:latin typeface="Eastman Grotesque Bold"/>
                <a:ea typeface="Eastman Grotesque Bold"/>
                <a:cs typeface="Eastman Grotesque Bold"/>
                <a:sym typeface="Eastman Grotesque Bold"/>
              </a:rPr>
              <a:t>Problem Statement </a:t>
            </a:r>
          </a:p>
        </p:txBody>
      </p:sp>
      <p:sp>
        <p:nvSpPr>
          <p:cNvPr name="TextBox 4" id="4"/>
          <p:cNvSpPr txBox="true"/>
          <p:nvPr/>
        </p:nvSpPr>
        <p:spPr>
          <a:xfrm rot="0">
            <a:off x="2777281" y="3466389"/>
            <a:ext cx="11559109" cy="3961374"/>
          </a:xfrm>
          <a:prstGeom prst="rect">
            <a:avLst/>
          </a:prstGeom>
        </p:spPr>
        <p:txBody>
          <a:bodyPr anchor="t" rtlCol="false" tIns="0" lIns="0" bIns="0" rIns="0">
            <a:spAutoFit/>
          </a:bodyPr>
          <a:lstStyle/>
          <a:p>
            <a:pPr algn="ctr">
              <a:lnSpc>
                <a:spcPts val="6400"/>
              </a:lnSpc>
            </a:pPr>
            <a:r>
              <a:rPr lang="en-US" sz="3077">
                <a:solidFill>
                  <a:srgbClr val="000000"/>
                </a:solidFill>
                <a:latin typeface="Canva Sans"/>
                <a:ea typeface="Canva Sans"/>
                <a:cs typeface="Canva Sans"/>
                <a:sym typeface="Canva Sans"/>
              </a:rPr>
              <a:t>Large-scale text-to-image models focus on generating individual images, but real-world applications like storytelling require coherent image sequences.</a:t>
            </a:r>
          </a:p>
          <a:p>
            <a:pPr algn="r">
              <a:lnSpc>
                <a:spcPts val="6400"/>
              </a:lnSpc>
            </a:pPr>
          </a:p>
          <a:p>
            <a:pPr algn="ctr">
              <a:lnSpc>
                <a:spcPts val="6400"/>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1649307" y="2957029"/>
            <a:ext cx="14989386" cy="3429236"/>
            <a:chOff x="0" y="0"/>
            <a:chExt cx="3947822" cy="903173"/>
          </a:xfrm>
        </p:grpSpPr>
        <p:sp>
          <p:nvSpPr>
            <p:cNvPr name="Freeform 4" id="4"/>
            <p:cNvSpPr/>
            <p:nvPr/>
          </p:nvSpPr>
          <p:spPr>
            <a:xfrm flipH="false" flipV="false" rot="0">
              <a:off x="0" y="0"/>
              <a:ext cx="3947822" cy="903173"/>
            </a:xfrm>
            <a:custGeom>
              <a:avLst/>
              <a:gdLst/>
              <a:ahLst/>
              <a:cxnLst/>
              <a:rect r="r" b="b" t="t" l="l"/>
              <a:pathLst>
                <a:path h="903173" w="3947822">
                  <a:moveTo>
                    <a:pt x="0" y="0"/>
                  </a:moveTo>
                  <a:lnTo>
                    <a:pt x="3947822" y="0"/>
                  </a:lnTo>
                  <a:lnTo>
                    <a:pt x="3947822" y="903173"/>
                  </a:lnTo>
                  <a:lnTo>
                    <a:pt x="0" y="903173"/>
                  </a:lnTo>
                  <a:close/>
                </a:path>
              </a:pathLst>
            </a:custGeom>
            <a:solidFill>
              <a:srgbClr val="FFF8CC"/>
            </a:solidFill>
            <a:ln w="38100" cap="sq">
              <a:solidFill>
                <a:srgbClr val="000000"/>
              </a:solidFill>
              <a:prstDash val="solid"/>
              <a:miter/>
            </a:ln>
          </p:spPr>
        </p:sp>
        <p:sp>
          <p:nvSpPr>
            <p:cNvPr name="TextBox 5" id="5"/>
            <p:cNvSpPr txBox="true"/>
            <p:nvPr/>
          </p:nvSpPr>
          <p:spPr>
            <a:xfrm>
              <a:off x="0" y="-47625"/>
              <a:ext cx="3947822" cy="950798"/>
            </a:xfrm>
            <a:prstGeom prst="rect">
              <a:avLst/>
            </a:prstGeom>
          </p:spPr>
          <p:txBody>
            <a:bodyPr anchor="ctr" rtlCol="false" tIns="50800" lIns="50800" bIns="50800" rIns="50800"/>
            <a:lstStyle/>
            <a:p>
              <a:pPr algn="l">
                <a:lnSpc>
                  <a:spcPts val="3881"/>
                </a:lnSpc>
              </a:pPr>
              <a:r>
                <a:rPr lang="en-US" sz="2772">
                  <a:solidFill>
                    <a:srgbClr val="000000"/>
                  </a:solidFill>
                  <a:latin typeface="Dosis"/>
                  <a:ea typeface="Dosis"/>
                  <a:cs typeface="Dosis"/>
                  <a:sym typeface="Dosis"/>
                </a:rPr>
                <a:t>2. Compress the Image</a:t>
              </a:r>
            </a:p>
            <a:p>
              <a:pPr algn="l" marL="598645" indent="-299322" lvl="1">
                <a:lnSpc>
                  <a:spcPts val="3881"/>
                </a:lnSpc>
                <a:buFont typeface="Arial"/>
                <a:buChar char="•"/>
              </a:pPr>
              <a:r>
                <a:rPr lang="en-US" sz="2772">
                  <a:solidFill>
                    <a:srgbClr val="000000"/>
                  </a:solidFill>
                  <a:latin typeface="Dosis"/>
                  <a:ea typeface="Dosis"/>
                  <a:cs typeface="Dosis"/>
                  <a:sym typeface="Dosis"/>
                </a:rPr>
                <a:t>The</a:t>
              </a:r>
              <a:r>
                <a:rPr lang="en-US" sz="2772">
                  <a:solidFill>
                    <a:srgbClr val="000000"/>
                  </a:solidFill>
                  <a:latin typeface="Dosis"/>
                  <a:ea typeface="Dosis"/>
                  <a:cs typeface="Dosis"/>
                  <a:sym typeface="Dosis"/>
                </a:rPr>
                <a:t> masked image is encoded into something called the latent space using a Variational Autoencoder (VAE).</a:t>
              </a:r>
            </a:p>
            <a:p>
              <a:pPr algn="l" marL="1197290" indent="-399097" lvl="2">
                <a:lnSpc>
                  <a:spcPts val="3881"/>
                </a:lnSpc>
                <a:buFont typeface="Arial"/>
                <a:buChar char="⚬"/>
              </a:pPr>
              <a:r>
                <a:rPr lang="en-US" sz="2772">
                  <a:solidFill>
                    <a:srgbClr val="000000"/>
                  </a:solidFill>
                  <a:latin typeface="Dosis"/>
                  <a:ea typeface="Dosis"/>
                  <a:cs typeface="Dosis"/>
                  <a:sym typeface="Dosis"/>
                </a:rPr>
                <a:t>The latent space is like a simplified, compressed version of the image, making it easier for the model to work with.</a:t>
              </a:r>
            </a:p>
            <a:p>
              <a:pPr algn="l" marL="1197290" indent="-399097" lvl="2">
                <a:lnSpc>
                  <a:spcPts val="3881"/>
                </a:lnSpc>
                <a:buFont typeface="Arial"/>
                <a:buChar char="⚬"/>
              </a:pPr>
              <a:r>
                <a:rPr lang="en-US" sz="2772">
                  <a:solidFill>
                    <a:srgbClr val="000000"/>
                  </a:solidFill>
                  <a:latin typeface="Dosis"/>
                  <a:ea typeface="Dosis"/>
                  <a:cs typeface="Dosis"/>
                  <a:sym typeface="Dosis"/>
                </a:rPr>
                <a:t>Think of it as zipping a large file to make it manageable.</a:t>
              </a:r>
            </a:p>
            <a:p>
              <a:pPr algn="ctr">
                <a:lnSpc>
                  <a:spcPts val="2761"/>
                </a:lnSpc>
              </a:pPr>
            </a:p>
          </p:txBody>
        </p:sp>
      </p:grpSp>
      <p:sp>
        <p:nvSpPr>
          <p:cNvPr name="TextBox 6" id="6"/>
          <p:cNvSpPr txBox="true"/>
          <p:nvPr/>
        </p:nvSpPr>
        <p:spPr>
          <a:xfrm rot="0">
            <a:off x="3242865" y="806448"/>
            <a:ext cx="11802269" cy="896620"/>
          </a:xfrm>
          <a:prstGeom prst="rect">
            <a:avLst/>
          </a:prstGeom>
        </p:spPr>
        <p:txBody>
          <a:bodyPr anchor="t" rtlCol="false" tIns="0" lIns="0" bIns="0" rIns="0">
            <a:spAutoFit/>
          </a:bodyPr>
          <a:lstStyle/>
          <a:p>
            <a:pPr algn="ctr">
              <a:lnSpc>
                <a:spcPts val="7279"/>
              </a:lnSpc>
            </a:pPr>
            <a:r>
              <a:rPr lang="en-US" sz="5199">
                <a:solidFill>
                  <a:srgbClr val="000000"/>
                </a:solidFill>
                <a:latin typeface="Carelia"/>
                <a:ea typeface="Carelia"/>
                <a:cs typeface="Carelia"/>
                <a:sym typeface="Carelia"/>
              </a:rPr>
              <a:t>Iterative Coherent Identity Injection</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1649307" y="2957029"/>
            <a:ext cx="14989386" cy="4886561"/>
            <a:chOff x="0" y="0"/>
            <a:chExt cx="3947822" cy="1286996"/>
          </a:xfrm>
        </p:grpSpPr>
        <p:sp>
          <p:nvSpPr>
            <p:cNvPr name="Freeform 4" id="4"/>
            <p:cNvSpPr/>
            <p:nvPr/>
          </p:nvSpPr>
          <p:spPr>
            <a:xfrm flipH="false" flipV="false" rot="0">
              <a:off x="0" y="0"/>
              <a:ext cx="3947822" cy="1286995"/>
            </a:xfrm>
            <a:custGeom>
              <a:avLst/>
              <a:gdLst/>
              <a:ahLst/>
              <a:cxnLst/>
              <a:rect r="r" b="b" t="t" l="l"/>
              <a:pathLst>
                <a:path h="1286995" w="3947822">
                  <a:moveTo>
                    <a:pt x="0" y="0"/>
                  </a:moveTo>
                  <a:lnTo>
                    <a:pt x="3947822" y="0"/>
                  </a:lnTo>
                  <a:lnTo>
                    <a:pt x="3947822" y="1286995"/>
                  </a:lnTo>
                  <a:lnTo>
                    <a:pt x="0" y="1286995"/>
                  </a:lnTo>
                  <a:close/>
                </a:path>
              </a:pathLst>
            </a:custGeom>
            <a:solidFill>
              <a:srgbClr val="FFF8CC"/>
            </a:solidFill>
            <a:ln w="38100" cap="sq">
              <a:solidFill>
                <a:srgbClr val="000000"/>
              </a:solidFill>
              <a:prstDash val="solid"/>
              <a:miter/>
            </a:ln>
          </p:spPr>
        </p:sp>
        <p:sp>
          <p:nvSpPr>
            <p:cNvPr name="TextBox 5" id="5"/>
            <p:cNvSpPr txBox="true"/>
            <p:nvPr/>
          </p:nvSpPr>
          <p:spPr>
            <a:xfrm>
              <a:off x="0" y="-47625"/>
              <a:ext cx="3947822" cy="1334621"/>
            </a:xfrm>
            <a:prstGeom prst="rect">
              <a:avLst/>
            </a:prstGeom>
          </p:spPr>
          <p:txBody>
            <a:bodyPr anchor="ctr" rtlCol="false" tIns="50800" lIns="50800" bIns="50800" rIns="50800"/>
            <a:lstStyle/>
            <a:p>
              <a:pPr algn="l">
                <a:lnSpc>
                  <a:spcPts val="3881"/>
                </a:lnSpc>
              </a:pPr>
              <a:r>
                <a:rPr lang="en-US" sz="2772">
                  <a:solidFill>
                    <a:srgbClr val="000000"/>
                  </a:solidFill>
                  <a:latin typeface="Dosis"/>
                  <a:ea typeface="Dosis"/>
                  <a:cs typeface="Dosis"/>
                  <a:sym typeface="Dosis"/>
                </a:rPr>
                <a:t>3. Add Noise and Denoise</a:t>
              </a:r>
            </a:p>
            <a:p>
              <a:pPr algn="l" marL="598645" indent="-299322" lvl="1">
                <a:lnSpc>
                  <a:spcPts val="3881"/>
                </a:lnSpc>
                <a:buFont typeface="Arial"/>
                <a:buChar char="•"/>
              </a:pPr>
              <a:r>
                <a:rPr lang="en-US" sz="2772">
                  <a:solidFill>
                    <a:srgbClr val="000000"/>
                  </a:solidFill>
                  <a:latin typeface="Dosis"/>
                  <a:ea typeface="Dosis"/>
                  <a:cs typeface="Dosis"/>
                  <a:sym typeface="Dosis"/>
                </a:rPr>
                <a:t>Add Noise: The model scrambles the latent image</a:t>
              </a:r>
              <a:r>
                <a:rPr lang="en-US" sz="2772">
                  <a:solidFill>
                    <a:srgbClr val="000000"/>
                  </a:solidFill>
                  <a:latin typeface="Dosis"/>
                  <a:ea typeface="Dosis"/>
                  <a:cs typeface="Dosis"/>
                  <a:sym typeface="Dosis"/>
                </a:rPr>
                <a:t> by adding random noise.</a:t>
              </a:r>
            </a:p>
            <a:p>
              <a:pPr algn="l" marL="1197290" indent="-399097" lvl="2">
                <a:lnSpc>
                  <a:spcPts val="3881"/>
                </a:lnSpc>
                <a:buFont typeface="Arial"/>
                <a:buChar char="⚬"/>
              </a:pPr>
              <a:r>
                <a:rPr lang="en-US" sz="2772">
                  <a:solidFill>
                    <a:srgbClr val="000000"/>
                  </a:solidFill>
                  <a:latin typeface="Dosis"/>
                  <a:ea typeface="Dosis"/>
                  <a:cs typeface="Dosis"/>
                  <a:sym typeface="Dosis"/>
                </a:rPr>
                <a:t>This might seem counterintuitive, but it’s a way for the model to "start fresh" and improve the image step by step.</a:t>
              </a:r>
            </a:p>
            <a:p>
              <a:pPr algn="l" marL="598645" indent="-299322" lvl="1">
                <a:lnSpc>
                  <a:spcPts val="3881"/>
                </a:lnSpc>
                <a:buFont typeface="Arial"/>
                <a:buChar char="•"/>
              </a:pPr>
              <a:r>
                <a:rPr lang="en-US" sz="2772">
                  <a:solidFill>
                    <a:srgbClr val="000000"/>
                  </a:solidFill>
                  <a:latin typeface="Dosis"/>
                  <a:ea typeface="Dosis"/>
                  <a:cs typeface="Dosis"/>
                  <a:sym typeface="Dosis"/>
                </a:rPr>
                <a:t>Denoise: Using:</a:t>
              </a:r>
            </a:p>
            <a:p>
              <a:pPr algn="l" marL="1197290" indent="-399097" lvl="2">
                <a:lnSpc>
                  <a:spcPts val="3881"/>
                </a:lnSpc>
                <a:buFont typeface="Arial"/>
                <a:buChar char="⚬"/>
              </a:pPr>
              <a:r>
                <a:rPr lang="en-US" sz="2772">
                  <a:solidFill>
                    <a:srgbClr val="000000"/>
                  </a:solidFill>
                  <a:latin typeface="Dosis"/>
                  <a:ea typeface="Dosis"/>
                  <a:cs typeface="Dosis"/>
                  <a:sym typeface="Dosis"/>
                </a:rPr>
                <a:t>The target identity's text embedding (the "digital fingerprint" of the character's face).</a:t>
              </a:r>
            </a:p>
            <a:p>
              <a:pPr algn="l" marL="1197290" indent="-399097" lvl="2">
                <a:lnSpc>
                  <a:spcPts val="3881"/>
                </a:lnSpc>
                <a:buFont typeface="Arial"/>
                <a:buChar char="⚬"/>
              </a:pPr>
              <a:r>
                <a:rPr lang="en-US" sz="2772">
                  <a:solidFill>
                    <a:srgbClr val="000000"/>
                  </a:solidFill>
                  <a:latin typeface="Dosis"/>
                  <a:ea typeface="Dosis"/>
                  <a:cs typeface="Dosis"/>
                  <a:sym typeface="Dosis"/>
                </a:rPr>
                <a:t>The facial mask to focus only on the face.</a:t>
              </a:r>
            </a:p>
            <a:p>
              <a:pPr algn="l" marL="1197290" indent="-399097" lvl="2">
                <a:lnSpc>
                  <a:spcPts val="3881"/>
                </a:lnSpc>
                <a:buFont typeface="Arial"/>
                <a:buChar char="⚬"/>
              </a:pPr>
              <a:r>
                <a:rPr lang="en-US" sz="2772">
                  <a:solidFill>
                    <a:srgbClr val="000000"/>
                  </a:solidFill>
                  <a:latin typeface="Dosis"/>
                  <a:ea typeface="Dosis"/>
                  <a:cs typeface="Dosis"/>
                  <a:sym typeface="Dosis"/>
                </a:rPr>
                <a:t>The model begins cleaning up the noise, gradually revealing a clearer, refined face.</a:t>
              </a:r>
            </a:p>
            <a:p>
              <a:pPr algn="l">
                <a:lnSpc>
                  <a:spcPts val="3881"/>
                </a:lnSpc>
              </a:pPr>
            </a:p>
            <a:p>
              <a:pPr algn="ctr">
                <a:lnSpc>
                  <a:spcPts val="2761"/>
                </a:lnSpc>
              </a:pPr>
            </a:p>
          </p:txBody>
        </p:sp>
      </p:grpSp>
      <p:sp>
        <p:nvSpPr>
          <p:cNvPr name="TextBox 6" id="6"/>
          <p:cNvSpPr txBox="true"/>
          <p:nvPr/>
        </p:nvSpPr>
        <p:spPr>
          <a:xfrm rot="0">
            <a:off x="3242865" y="806448"/>
            <a:ext cx="11802269" cy="896620"/>
          </a:xfrm>
          <a:prstGeom prst="rect">
            <a:avLst/>
          </a:prstGeom>
        </p:spPr>
        <p:txBody>
          <a:bodyPr anchor="t" rtlCol="false" tIns="0" lIns="0" bIns="0" rIns="0">
            <a:spAutoFit/>
          </a:bodyPr>
          <a:lstStyle/>
          <a:p>
            <a:pPr algn="ctr">
              <a:lnSpc>
                <a:spcPts val="7279"/>
              </a:lnSpc>
            </a:pPr>
            <a:r>
              <a:rPr lang="en-US" sz="5199">
                <a:solidFill>
                  <a:srgbClr val="000000"/>
                </a:solidFill>
                <a:latin typeface="Carelia"/>
                <a:ea typeface="Carelia"/>
                <a:cs typeface="Carelia"/>
                <a:sym typeface="Carelia"/>
              </a:rPr>
              <a:t>Iterative Coherent Identity Injection</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1649307" y="2957029"/>
            <a:ext cx="14989386" cy="3086100"/>
            <a:chOff x="0" y="0"/>
            <a:chExt cx="3947822" cy="812800"/>
          </a:xfrm>
        </p:grpSpPr>
        <p:sp>
          <p:nvSpPr>
            <p:cNvPr name="Freeform 4" id="4"/>
            <p:cNvSpPr/>
            <p:nvPr/>
          </p:nvSpPr>
          <p:spPr>
            <a:xfrm flipH="false" flipV="false" rot="0">
              <a:off x="0" y="0"/>
              <a:ext cx="3947822" cy="812800"/>
            </a:xfrm>
            <a:custGeom>
              <a:avLst/>
              <a:gdLst/>
              <a:ahLst/>
              <a:cxnLst/>
              <a:rect r="r" b="b" t="t" l="l"/>
              <a:pathLst>
                <a:path h="812800" w="3947822">
                  <a:moveTo>
                    <a:pt x="0" y="0"/>
                  </a:moveTo>
                  <a:lnTo>
                    <a:pt x="3947822" y="0"/>
                  </a:lnTo>
                  <a:lnTo>
                    <a:pt x="3947822" y="812800"/>
                  </a:lnTo>
                  <a:lnTo>
                    <a:pt x="0" y="812800"/>
                  </a:lnTo>
                  <a:close/>
                </a:path>
              </a:pathLst>
            </a:custGeom>
            <a:solidFill>
              <a:srgbClr val="FFF8CC"/>
            </a:solidFill>
            <a:ln w="38100" cap="sq">
              <a:solidFill>
                <a:srgbClr val="000000"/>
              </a:solidFill>
              <a:prstDash val="solid"/>
              <a:miter/>
            </a:ln>
          </p:spPr>
        </p:sp>
        <p:sp>
          <p:nvSpPr>
            <p:cNvPr name="TextBox 5" id="5"/>
            <p:cNvSpPr txBox="true"/>
            <p:nvPr/>
          </p:nvSpPr>
          <p:spPr>
            <a:xfrm>
              <a:off x="0" y="-47625"/>
              <a:ext cx="3947822" cy="860425"/>
            </a:xfrm>
            <a:prstGeom prst="rect">
              <a:avLst/>
            </a:prstGeom>
          </p:spPr>
          <p:txBody>
            <a:bodyPr anchor="ctr" rtlCol="false" tIns="50800" lIns="50800" bIns="50800" rIns="50800"/>
            <a:lstStyle/>
            <a:p>
              <a:pPr algn="l">
                <a:lnSpc>
                  <a:spcPts val="3881"/>
                </a:lnSpc>
              </a:pPr>
              <a:r>
                <a:rPr lang="en-US" sz="2772">
                  <a:solidFill>
                    <a:srgbClr val="000000"/>
                  </a:solidFill>
                  <a:latin typeface="Dosis"/>
                  <a:ea typeface="Dosis"/>
                  <a:cs typeface="Dosis"/>
                  <a:sym typeface="Dosis"/>
                </a:rPr>
                <a:t>4. Keep the Background</a:t>
              </a:r>
            </a:p>
            <a:p>
              <a:pPr algn="l" marL="598645" indent="-299322" lvl="1">
                <a:lnSpc>
                  <a:spcPts val="3881"/>
                </a:lnSpc>
                <a:buFont typeface="Arial"/>
                <a:buChar char="•"/>
              </a:pPr>
              <a:r>
                <a:rPr lang="en-US" sz="2772">
                  <a:solidFill>
                    <a:srgbClr val="000000"/>
                  </a:solidFill>
                  <a:latin typeface="Dosis"/>
                  <a:ea typeface="Dosis"/>
                  <a:cs typeface="Dosis"/>
                  <a:sym typeface="Dosis"/>
                </a:rPr>
                <a:t>While working</a:t>
              </a:r>
              <a:r>
                <a:rPr lang="en-US" sz="2772">
                  <a:solidFill>
                    <a:srgbClr val="000000"/>
                  </a:solidFill>
                  <a:latin typeface="Dosis"/>
                  <a:ea typeface="Dosis"/>
                  <a:cs typeface="Dosis"/>
                  <a:sym typeface="Dosis"/>
                </a:rPr>
                <a:t> on the face, the model ensures the background and non-facial parts of the image stay the same.</a:t>
              </a:r>
            </a:p>
            <a:p>
              <a:pPr algn="l" marL="598645" indent="-299322" lvl="1">
                <a:lnSpc>
                  <a:spcPts val="3881"/>
                </a:lnSpc>
                <a:buFont typeface="Arial"/>
                <a:buChar char="•"/>
              </a:pPr>
              <a:r>
                <a:rPr lang="en-US" sz="2772">
                  <a:solidFill>
                    <a:srgbClr val="000000"/>
                  </a:solidFill>
                  <a:latin typeface="Dosis"/>
                  <a:ea typeface="Dosis"/>
                  <a:cs typeface="Dosis"/>
                  <a:sym typeface="Dosis"/>
                </a:rPr>
                <a:t>After each step of denoising, the original background is pasted back into the image, preserving the scene.</a:t>
              </a:r>
            </a:p>
            <a:p>
              <a:pPr algn="ctr">
                <a:lnSpc>
                  <a:spcPts val="2761"/>
                </a:lnSpc>
              </a:pPr>
            </a:p>
          </p:txBody>
        </p:sp>
      </p:grpSp>
      <p:sp>
        <p:nvSpPr>
          <p:cNvPr name="TextBox 6" id="6"/>
          <p:cNvSpPr txBox="true"/>
          <p:nvPr/>
        </p:nvSpPr>
        <p:spPr>
          <a:xfrm rot="0">
            <a:off x="3242865" y="806448"/>
            <a:ext cx="11802269" cy="896620"/>
          </a:xfrm>
          <a:prstGeom prst="rect">
            <a:avLst/>
          </a:prstGeom>
        </p:spPr>
        <p:txBody>
          <a:bodyPr anchor="t" rtlCol="false" tIns="0" lIns="0" bIns="0" rIns="0">
            <a:spAutoFit/>
          </a:bodyPr>
          <a:lstStyle/>
          <a:p>
            <a:pPr algn="ctr">
              <a:lnSpc>
                <a:spcPts val="7279"/>
              </a:lnSpc>
            </a:pPr>
            <a:r>
              <a:rPr lang="en-US" sz="5199">
                <a:solidFill>
                  <a:srgbClr val="000000"/>
                </a:solidFill>
                <a:latin typeface="Carelia"/>
                <a:ea typeface="Carelia"/>
                <a:cs typeface="Carelia"/>
                <a:sym typeface="Carelia"/>
              </a:rPr>
              <a:t>Iterative Coherent Identity Injection</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1649307" y="2957029"/>
            <a:ext cx="14989386" cy="3429236"/>
            <a:chOff x="0" y="0"/>
            <a:chExt cx="3947822" cy="903173"/>
          </a:xfrm>
        </p:grpSpPr>
        <p:sp>
          <p:nvSpPr>
            <p:cNvPr name="Freeform 4" id="4"/>
            <p:cNvSpPr/>
            <p:nvPr/>
          </p:nvSpPr>
          <p:spPr>
            <a:xfrm flipH="false" flipV="false" rot="0">
              <a:off x="0" y="0"/>
              <a:ext cx="3947822" cy="903173"/>
            </a:xfrm>
            <a:custGeom>
              <a:avLst/>
              <a:gdLst/>
              <a:ahLst/>
              <a:cxnLst/>
              <a:rect r="r" b="b" t="t" l="l"/>
              <a:pathLst>
                <a:path h="903173" w="3947822">
                  <a:moveTo>
                    <a:pt x="0" y="0"/>
                  </a:moveTo>
                  <a:lnTo>
                    <a:pt x="3947822" y="0"/>
                  </a:lnTo>
                  <a:lnTo>
                    <a:pt x="3947822" y="903173"/>
                  </a:lnTo>
                  <a:lnTo>
                    <a:pt x="0" y="903173"/>
                  </a:lnTo>
                  <a:close/>
                </a:path>
              </a:pathLst>
            </a:custGeom>
            <a:solidFill>
              <a:srgbClr val="FFF8CC"/>
            </a:solidFill>
            <a:ln w="38100" cap="sq">
              <a:solidFill>
                <a:srgbClr val="000000"/>
              </a:solidFill>
              <a:prstDash val="solid"/>
              <a:miter/>
            </a:ln>
          </p:spPr>
        </p:sp>
        <p:sp>
          <p:nvSpPr>
            <p:cNvPr name="TextBox 5" id="5"/>
            <p:cNvSpPr txBox="true"/>
            <p:nvPr/>
          </p:nvSpPr>
          <p:spPr>
            <a:xfrm>
              <a:off x="0" y="-47625"/>
              <a:ext cx="3947822" cy="950798"/>
            </a:xfrm>
            <a:prstGeom prst="rect">
              <a:avLst/>
            </a:prstGeom>
          </p:spPr>
          <p:txBody>
            <a:bodyPr anchor="ctr" rtlCol="false" tIns="50800" lIns="50800" bIns="50800" rIns="50800"/>
            <a:lstStyle/>
            <a:p>
              <a:pPr algn="l">
                <a:lnSpc>
                  <a:spcPts val="3881"/>
                </a:lnSpc>
              </a:pPr>
              <a:r>
                <a:rPr lang="en-US" sz="2772">
                  <a:solidFill>
                    <a:srgbClr val="000000"/>
                  </a:solidFill>
                  <a:latin typeface="Dosis"/>
                  <a:ea typeface="Dosis"/>
                  <a:cs typeface="Dosis"/>
                  <a:sym typeface="Dosis"/>
                </a:rPr>
                <a:t>5. Refine, Refine, Refine</a:t>
              </a:r>
            </a:p>
            <a:p>
              <a:pPr algn="l" marL="598645" indent="-299322" lvl="1">
                <a:lnSpc>
                  <a:spcPts val="3881"/>
                </a:lnSpc>
                <a:buFont typeface="Arial"/>
                <a:buChar char="•"/>
              </a:pPr>
              <a:r>
                <a:rPr lang="en-US" sz="2772">
                  <a:solidFill>
                    <a:srgbClr val="000000"/>
                  </a:solidFill>
                  <a:latin typeface="Dosis"/>
                  <a:ea typeface="Dosis"/>
                  <a:cs typeface="Dosis"/>
                  <a:sym typeface="Dosis"/>
                </a:rPr>
                <a:t>The</a:t>
              </a:r>
              <a:r>
                <a:rPr lang="en-US" sz="2772">
                  <a:solidFill>
                    <a:srgbClr val="000000"/>
                  </a:solidFill>
                  <a:latin typeface="Dosis"/>
                  <a:ea typeface="Dosis"/>
                  <a:cs typeface="Dosis"/>
                  <a:sym typeface="Dosis"/>
                </a:rPr>
                <a:t> denoising process doesn’t happen all at once—it’s done in cycles:</a:t>
              </a:r>
            </a:p>
            <a:p>
              <a:pPr algn="l" marL="1197290" indent="-399097" lvl="2">
                <a:lnSpc>
                  <a:spcPts val="3881"/>
                </a:lnSpc>
                <a:buAutoNum type="alphaLcPeriod" startAt="1"/>
              </a:pPr>
              <a:r>
                <a:rPr lang="en-US" sz="2772">
                  <a:solidFill>
                    <a:srgbClr val="000000"/>
                  </a:solidFill>
                  <a:latin typeface="Dosis"/>
                  <a:ea typeface="Dosis"/>
                  <a:cs typeface="Dosis"/>
                  <a:sym typeface="Dosis"/>
                </a:rPr>
                <a:t>Each cycle produces a slightly improved image.</a:t>
              </a:r>
            </a:p>
            <a:p>
              <a:pPr algn="l" marL="1197290" indent="-399097" lvl="2">
                <a:lnSpc>
                  <a:spcPts val="3881"/>
                </a:lnSpc>
                <a:buAutoNum type="alphaLcPeriod" startAt="1"/>
              </a:pPr>
              <a:r>
                <a:rPr lang="en-US" sz="2772">
                  <a:solidFill>
                    <a:srgbClr val="000000"/>
                  </a:solidFill>
                  <a:latin typeface="Dosis"/>
                  <a:ea typeface="Dosis"/>
                  <a:cs typeface="Dosis"/>
                  <a:sym typeface="Dosis"/>
                </a:rPr>
                <a:t>The result of</a:t>
              </a:r>
              <a:r>
                <a:rPr lang="en-US" sz="2772">
                  <a:solidFill>
                    <a:srgbClr val="000000"/>
                  </a:solidFill>
                  <a:latin typeface="Dosis"/>
                  <a:ea typeface="Dosis"/>
                  <a:cs typeface="Dosis"/>
                  <a:sym typeface="Dosis"/>
                </a:rPr>
                <a:t> one cycle is fed back as the input for the next cycle.</a:t>
              </a:r>
            </a:p>
            <a:p>
              <a:pPr algn="l" marL="1197290" indent="-399097" lvl="2">
                <a:lnSpc>
                  <a:spcPts val="3881"/>
                </a:lnSpc>
                <a:buAutoNum type="alphaLcPeriod" startAt="1"/>
              </a:pPr>
              <a:r>
                <a:rPr lang="en-US" sz="2772">
                  <a:solidFill>
                    <a:srgbClr val="000000"/>
                  </a:solidFill>
                  <a:latin typeface="Dosis"/>
                  <a:ea typeface="Dosis"/>
                  <a:cs typeface="Dosis"/>
                  <a:sym typeface="Dosis"/>
                </a:rPr>
                <a:t>This gradual refinement ensures smooth blending of the character’s face with the rest of the image.</a:t>
              </a:r>
            </a:p>
            <a:p>
              <a:pPr algn="l">
                <a:lnSpc>
                  <a:spcPts val="3881"/>
                </a:lnSpc>
              </a:pPr>
            </a:p>
            <a:p>
              <a:pPr algn="ctr">
                <a:lnSpc>
                  <a:spcPts val="2761"/>
                </a:lnSpc>
              </a:pPr>
            </a:p>
          </p:txBody>
        </p:sp>
      </p:grpSp>
      <p:sp>
        <p:nvSpPr>
          <p:cNvPr name="TextBox 6" id="6"/>
          <p:cNvSpPr txBox="true"/>
          <p:nvPr/>
        </p:nvSpPr>
        <p:spPr>
          <a:xfrm rot="0">
            <a:off x="3242865" y="806448"/>
            <a:ext cx="11802269" cy="896620"/>
          </a:xfrm>
          <a:prstGeom prst="rect">
            <a:avLst/>
          </a:prstGeom>
        </p:spPr>
        <p:txBody>
          <a:bodyPr anchor="t" rtlCol="false" tIns="0" lIns="0" bIns="0" rIns="0">
            <a:spAutoFit/>
          </a:bodyPr>
          <a:lstStyle/>
          <a:p>
            <a:pPr algn="ctr">
              <a:lnSpc>
                <a:spcPts val="7279"/>
              </a:lnSpc>
            </a:pPr>
            <a:r>
              <a:rPr lang="en-US" sz="5199">
                <a:solidFill>
                  <a:srgbClr val="000000"/>
                </a:solidFill>
                <a:latin typeface="Carelia"/>
                <a:ea typeface="Carelia"/>
                <a:cs typeface="Carelia"/>
                <a:sym typeface="Carelia"/>
              </a:rPr>
              <a:t>Iterative Coherent Identity Injection</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1649307" y="2957029"/>
            <a:ext cx="14989386" cy="5746840"/>
            <a:chOff x="0" y="0"/>
            <a:chExt cx="3947822" cy="1513571"/>
          </a:xfrm>
        </p:grpSpPr>
        <p:sp>
          <p:nvSpPr>
            <p:cNvPr name="Freeform 4" id="4"/>
            <p:cNvSpPr/>
            <p:nvPr/>
          </p:nvSpPr>
          <p:spPr>
            <a:xfrm flipH="false" flipV="false" rot="0">
              <a:off x="0" y="0"/>
              <a:ext cx="3947822" cy="1513571"/>
            </a:xfrm>
            <a:custGeom>
              <a:avLst/>
              <a:gdLst/>
              <a:ahLst/>
              <a:cxnLst/>
              <a:rect r="r" b="b" t="t" l="l"/>
              <a:pathLst>
                <a:path h="1513571" w="3947822">
                  <a:moveTo>
                    <a:pt x="0" y="0"/>
                  </a:moveTo>
                  <a:lnTo>
                    <a:pt x="3947822" y="0"/>
                  </a:lnTo>
                  <a:lnTo>
                    <a:pt x="3947822" y="1513571"/>
                  </a:lnTo>
                  <a:lnTo>
                    <a:pt x="0" y="1513571"/>
                  </a:lnTo>
                  <a:close/>
                </a:path>
              </a:pathLst>
            </a:custGeom>
            <a:solidFill>
              <a:srgbClr val="FFF8CC"/>
            </a:solidFill>
            <a:ln w="38100" cap="sq">
              <a:solidFill>
                <a:srgbClr val="000000"/>
              </a:solidFill>
              <a:prstDash val="solid"/>
              <a:miter/>
            </a:ln>
          </p:spPr>
        </p:sp>
        <p:sp>
          <p:nvSpPr>
            <p:cNvPr name="TextBox 5" id="5"/>
            <p:cNvSpPr txBox="true"/>
            <p:nvPr/>
          </p:nvSpPr>
          <p:spPr>
            <a:xfrm>
              <a:off x="0" y="-57150"/>
              <a:ext cx="3947822" cy="1570721"/>
            </a:xfrm>
            <a:prstGeom prst="rect">
              <a:avLst/>
            </a:prstGeom>
          </p:spPr>
          <p:txBody>
            <a:bodyPr anchor="ctr" rtlCol="false" tIns="50800" lIns="50800" bIns="50800" rIns="50800"/>
            <a:lstStyle/>
            <a:p>
              <a:pPr algn="ctr">
                <a:lnSpc>
                  <a:spcPts val="4059"/>
                </a:lnSpc>
              </a:pPr>
              <a:r>
                <a:rPr lang="en-US" sz="2899" b="true">
                  <a:solidFill>
                    <a:srgbClr val="000000"/>
                  </a:solidFill>
                  <a:latin typeface="Dosis Bold"/>
                  <a:ea typeface="Dosis Bold"/>
                  <a:cs typeface="Dosis Bold"/>
                  <a:sym typeface="Dosis Bold"/>
                </a:rPr>
                <a:t>More Cycles = Stronger Target Identity</a:t>
              </a:r>
            </a:p>
            <a:p>
              <a:pPr algn="ctr">
                <a:lnSpc>
                  <a:spcPts val="4059"/>
                </a:lnSpc>
              </a:pPr>
              <a:r>
                <a:rPr lang="en-US" sz="2899" b="true">
                  <a:solidFill>
                    <a:srgbClr val="000000"/>
                  </a:solidFill>
                  <a:latin typeface="Dosis Bold"/>
                  <a:ea typeface="Dosis Bold"/>
                  <a:cs typeface="Dosis Bold"/>
                  <a:sym typeface="Dosis Bold"/>
                </a:rPr>
                <a:t>Fewer Cycles = Subtle Changes</a:t>
              </a:r>
            </a:p>
            <a:p>
              <a:pPr algn="ctr">
                <a:lnSpc>
                  <a:spcPts val="4059"/>
                </a:lnSpc>
              </a:pPr>
            </a:p>
            <a:p>
              <a:pPr algn="ctr">
                <a:lnSpc>
                  <a:spcPts val="3919"/>
                </a:lnSpc>
              </a:pPr>
              <a:r>
                <a:rPr lang="en-US" b="true" sz="2799">
                  <a:solidFill>
                    <a:srgbClr val="000000"/>
                  </a:solidFill>
                  <a:latin typeface="Dosis Semi-Bold"/>
                  <a:ea typeface="Dosis Semi-Bold"/>
                  <a:cs typeface="Dosis Semi-Bold"/>
                  <a:sym typeface="Dosis Semi-Bold"/>
                </a:rPr>
                <a:t>For example:</a:t>
              </a:r>
            </a:p>
            <a:p>
              <a:pPr algn="ctr">
                <a:lnSpc>
                  <a:spcPts val="3919"/>
                </a:lnSpc>
              </a:pPr>
              <a:r>
                <a:rPr lang="en-US" b="true" sz="2799">
                  <a:solidFill>
                    <a:srgbClr val="000000"/>
                  </a:solidFill>
                  <a:latin typeface="Dosis Semi-Bold"/>
                  <a:ea typeface="Dosis Semi-Bold"/>
                  <a:cs typeface="Dosis Semi-Bold"/>
                  <a:sym typeface="Dosis Semi-Bold"/>
                </a:rPr>
                <a:t>In a storybook, you might want a strong, recognizable identity for the main character (many cycles).</a:t>
              </a:r>
            </a:p>
            <a:p>
              <a:pPr algn="ctr">
                <a:lnSpc>
                  <a:spcPts val="3919"/>
                </a:lnSpc>
              </a:pPr>
              <a:r>
                <a:rPr lang="en-US" b="true" sz="2799">
                  <a:solidFill>
                    <a:srgbClr val="000000"/>
                  </a:solidFill>
                  <a:latin typeface="Dosis Semi-Bold"/>
                  <a:ea typeface="Dosis Semi-Bold"/>
                  <a:cs typeface="Dosis Semi-Bold"/>
                  <a:sym typeface="Dosis Semi-Bold"/>
                </a:rPr>
                <a:t>For background characters or subtle changes, fewer cycles might be better.</a:t>
              </a:r>
            </a:p>
            <a:p>
              <a:pPr algn="ctr">
                <a:lnSpc>
                  <a:spcPts val="4059"/>
                </a:lnSpc>
              </a:pPr>
            </a:p>
          </p:txBody>
        </p:sp>
      </p:grpSp>
      <p:sp>
        <p:nvSpPr>
          <p:cNvPr name="TextBox 6" id="6"/>
          <p:cNvSpPr txBox="true"/>
          <p:nvPr/>
        </p:nvSpPr>
        <p:spPr>
          <a:xfrm rot="0">
            <a:off x="3242865" y="806448"/>
            <a:ext cx="11802269" cy="896620"/>
          </a:xfrm>
          <a:prstGeom prst="rect">
            <a:avLst/>
          </a:prstGeom>
        </p:spPr>
        <p:txBody>
          <a:bodyPr anchor="t" rtlCol="false" tIns="0" lIns="0" bIns="0" rIns="0">
            <a:spAutoFit/>
          </a:bodyPr>
          <a:lstStyle/>
          <a:p>
            <a:pPr algn="ctr">
              <a:lnSpc>
                <a:spcPts val="7279"/>
              </a:lnSpc>
            </a:pPr>
            <a:r>
              <a:rPr lang="en-US" sz="5199">
                <a:solidFill>
                  <a:srgbClr val="000000"/>
                </a:solidFill>
                <a:latin typeface="Carelia"/>
                <a:ea typeface="Carelia"/>
                <a:cs typeface="Carelia"/>
                <a:sym typeface="Carelia"/>
              </a:rPr>
              <a:t>Iterative Coherent Identity Injection</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1649307" y="2957029"/>
            <a:ext cx="14989386" cy="3915011"/>
            <a:chOff x="0" y="0"/>
            <a:chExt cx="3947822" cy="1031114"/>
          </a:xfrm>
        </p:grpSpPr>
        <p:sp>
          <p:nvSpPr>
            <p:cNvPr name="Freeform 4" id="4"/>
            <p:cNvSpPr/>
            <p:nvPr/>
          </p:nvSpPr>
          <p:spPr>
            <a:xfrm flipH="false" flipV="false" rot="0">
              <a:off x="0" y="0"/>
              <a:ext cx="3947822" cy="1031114"/>
            </a:xfrm>
            <a:custGeom>
              <a:avLst/>
              <a:gdLst/>
              <a:ahLst/>
              <a:cxnLst/>
              <a:rect r="r" b="b" t="t" l="l"/>
              <a:pathLst>
                <a:path h="1031114" w="3947822">
                  <a:moveTo>
                    <a:pt x="0" y="0"/>
                  </a:moveTo>
                  <a:lnTo>
                    <a:pt x="3947822" y="0"/>
                  </a:lnTo>
                  <a:lnTo>
                    <a:pt x="3947822" y="1031114"/>
                  </a:lnTo>
                  <a:lnTo>
                    <a:pt x="0" y="1031114"/>
                  </a:lnTo>
                  <a:close/>
                </a:path>
              </a:pathLst>
            </a:custGeom>
            <a:solidFill>
              <a:srgbClr val="FFF8CC"/>
            </a:solidFill>
            <a:ln w="38100" cap="sq">
              <a:solidFill>
                <a:srgbClr val="000000"/>
              </a:solidFill>
              <a:prstDash val="solid"/>
              <a:miter/>
            </a:ln>
          </p:spPr>
        </p:sp>
        <p:sp>
          <p:nvSpPr>
            <p:cNvPr name="TextBox 5" id="5"/>
            <p:cNvSpPr txBox="true"/>
            <p:nvPr/>
          </p:nvSpPr>
          <p:spPr>
            <a:xfrm>
              <a:off x="0" y="-47625"/>
              <a:ext cx="3947822" cy="1078739"/>
            </a:xfrm>
            <a:prstGeom prst="rect">
              <a:avLst/>
            </a:prstGeom>
          </p:spPr>
          <p:txBody>
            <a:bodyPr anchor="ctr" rtlCol="false" tIns="50800" lIns="50800" bIns="50800" rIns="50800"/>
            <a:lstStyle/>
            <a:p>
              <a:pPr algn="l">
                <a:lnSpc>
                  <a:spcPts val="3881"/>
                </a:lnSpc>
              </a:pPr>
            </a:p>
            <a:p>
              <a:pPr algn="l">
                <a:lnSpc>
                  <a:spcPts val="3881"/>
                </a:lnSpc>
              </a:pPr>
              <a:r>
                <a:rPr lang="en-US" sz="2772" b="true">
                  <a:solidFill>
                    <a:srgbClr val="000000"/>
                  </a:solidFill>
                  <a:latin typeface="Dosis Bold"/>
                  <a:ea typeface="Dosis Bold"/>
                  <a:cs typeface="Dosis Bold"/>
                  <a:sym typeface="Dosis Bold"/>
                </a:rPr>
                <a:t>Outcome</a:t>
              </a:r>
            </a:p>
            <a:p>
              <a:pPr algn="l">
                <a:lnSpc>
                  <a:spcPts val="3881"/>
                </a:lnSpc>
              </a:pPr>
              <a:r>
                <a:rPr lang="en-US" sz="2772">
                  <a:solidFill>
                    <a:srgbClr val="000000"/>
                  </a:solidFill>
                  <a:latin typeface="Dosis"/>
                  <a:ea typeface="Dosis"/>
                  <a:cs typeface="Dosis"/>
                  <a:sym typeface="Dosis"/>
                </a:rPr>
                <a:t>At the end of this process:</a:t>
              </a:r>
            </a:p>
            <a:p>
              <a:pPr algn="l" marL="598645" indent="-299322" lvl="1">
                <a:lnSpc>
                  <a:spcPts val="3881"/>
                </a:lnSpc>
                <a:buFont typeface="Arial"/>
                <a:buChar char="•"/>
              </a:pPr>
              <a:r>
                <a:rPr lang="en-US" sz="2772">
                  <a:solidFill>
                    <a:srgbClr val="000000"/>
                  </a:solidFill>
                  <a:latin typeface="Dosis"/>
                  <a:ea typeface="Dosis"/>
                  <a:cs typeface="Dosis"/>
                  <a:sym typeface="Dosis"/>
                </a:rPr>
                <a:t>The character's face is refined to match the target identity.</a:t>
              </a:r>
            </a:p>
            <a:p>
              <a:pPr algn="l" marL="598645" indent="-299322" lvl="1">
                <a:lnSpc>
                  <a:spcPts val="3881"/>
                </a:lnSpc>
                <a:buFont typeface="Arial"/>
                <a:buChar char="•"/>
              </a:pPr>
              <a:r>
                <a:rPr lang="en-US" sz="2772">
                  <a:solidFill>
                    <a:srgbClr val="000000"/>
                  </a:solidFill>
                  <a:latin typeface="Dosis"/>
                  <a:ea typeface="Dosis"/>
                  <a:cs typeface="Dosis"/>
                  <a:sym typeface="Dosis"/>
                </a:rPr>
                <a:t>The changes look natural and seamless.</a:t>
              </a:r>
            </a:p>
            <a:p>
              <a:pPr algn="l" marL="598645" indent="-299322" lvl="1">
                <a:lnSpc>
                  <a:spcPts val="3881"/>
                </a:lnSpc>
                <a:buFont typeface="Arial"/>
                <a:buChar char="•"/>
              </a:pPr>
              <a:r>
                <a:rPr lang="en-US" sz="2772">
                  <a:solidFill>
                    <a:srgbClr val="000000"/>
                  </a:solidFill>
                  <a:latin typeface="Dosis"/>
                  <a:ea typeface="Dosis"/>
                  <a:cs typeface="Dosis"/>
                  <a:sym typeface="Dosis"/>
                </a:rPr>
                <a:t>The scene and background remain untouched.</a:t>
              </a:r>
            </a:p>
            <a:p>
              <a:pPr algn="l">
                <a:lnSpc>
                  <a:spcPts val="3881"/>
                </a:lnSpc>
              </a:pPr>
            </a:p>
            <a:p>
              <a:pPr algn="ctr">
                <a:lnSpc>
                  <a:spcPts val="2761"/>
                </a:lnSpc>
              </a:pPr>
            </a:p>
          </p:txBody>
        </p:sp>
      </p:grpSp>
      <p:sp>
        <p:nvSpPr>
          <p:cNvPr name="Freeform 6" id="6"/>
          <p:cNvSpPr/>
          <p:nvPr/>
        </p:nvSpPr>
        <p:spPr>
          <a:xfrm flipH="false" flipV="false" rot="0">
            <a:off x="10504136" y="2957029"/>
            <a:ext cx="6134557" cy="2568846"/>
          </a:xfrm>
          <a:custGeom>
            <a:avLst/>
            <a:gdLst/>
            <a:ahLst/>
            <a:cxnLst/>
            <a:rect r="r" b="b" t="t" l="l"/>
            <a:pathLst>
              <a:path h="2568846" w="6134557">
                <a:moveTo>
                  <a:pt x="0" y="0"/>
                </a:moveTo>
                <a:lnTo>
                  <a:pt x="6134557" y="0"/>
                </a:lnTo>
                <a:lnTo>
                  <a:pt x="6134557" y="2568846"/>
                </a:lnTo>
                <a:lnTo>
                  <a:pt x="0" y="2568846"/>
                </a:lnTo>
                <a:lnTo>
                  <a:pt x="0" y="0"/>
                </a:lnTo>
                <a:close/>
              </a:path>
            </a:pathLst>
          </a:custGeom>
          <a:blipFill>
            <a:blip r:embed="rId3">
              <a:alphaModFix amt="73000"/>
            </a:blip>
            <a:stretch>
              <a:fillRect l="0" t="0" r="0" b="0"/>
            </a:stretch>
          </a:blipFill>
        </p:spPr>
      </p:sp>
      <p:sp>
        <p:nvSpPr>
          <p:cNvPr name="TextBox 7" id="7"/>
          <p:cNvSpPr txBox="true"/>
          <p:nvPr/>
        </p:nvSpPr>
        <p:spPr>
          <a:xfrm rot="0">
            <a:off x="3242865" y="806448"/>
            <a:ext cx="11802269" cy="896620"/>
          </a:xfrm>
          <a:prstGeom prst="rect">
            <a:avLst/>
          </a:prstGeom>
        </p:spPr>
        <p:txBody>
          <a:bodyPr anchor="t" rtlCol="false" tIns="0" lIns="0" bIns="0" rIns="0">
            <a:spAutoFit/>
          </a:bodyPr>
          <a:lstStyle/>
          <a:p>
            <a:pPr algn="ctr">
              <a:lnSpc>
                <a:spcPts val="7279"/>
              </a:lnSpc>
            </a:pPr>
            <a:r>
              <a:rPr lang="en-US" sz="5199">
                <a:solidFill>
                  <a:srgbClr val="000000"/>
                </a:solidFill>
                <a:latin typeface="Carelia"/>
                <a:ea typeface="Carelia"/>
                <a:cs typeface="Carelia"/>
                <a:sym typeface="Carelia"/>
              </a:rPr>
              <a:t>Iterative Coherent Identity Injection</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false" flipV="false" rot="0">
            <a:off x="3754166" y="358858"/>
            <a:ext cx="10106303" cy="9259900"/>
          </a:xfrm>
          <a:custGeom>
            <a:avLst/>
            <a:gdLst/>
            <a:ahLst/>
            <a:cxnLst/>
            <a:rect r="r" b="b" t="t" l="l"/>
            <a:pathLst>
              <a:path h="9259900" w="10106303">
                <a:moveTo>
                  <a:pt x="0" y="0"/>
                </a:moveTo>
                <a:lnTo>
                  <a:pt x="10106303" y="0"/>
                </a:lnTo>
                <a:lnTo>
                  <a:pt x="10106303" y="9259900"/>
                </a:lnTo>
                <a:lnTo>
                  <a:pt x="0" y="9259900"/>
                </a:lnTo>
                <a:lnTo>
                  <a:pt x="0" y="0"/>
                </a:lnTo>
                <a:close/>
              </a:path>
            </a:pathLst>
          </a:custGeom>
          <a:blipFill>
            <a:blip r:embed="rId3"/>
            <a:stretch>
              <a:fillRect l="0" t="0" r="0" b="0"/>
            </a:stretch>
          </a:blipFill>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false" flipV="false" rot="0">
            <a:off x="491474" y="465101"/>
            <a:ext cx="13685184" cy="5066538"/>
          </a:xfrm>
          <a:custGeom>
            <a:avLst/>
            <a:gdLst/>
            <a:ahLst/>
            <a:cxnLst/>
            <a:rect r="r" b="b" t="t" l="l"/>
            <a:pathLst>
              <a:path h="5066538" w="13685184">
                <a:moveTo>
                  <a:pt x="0" y="0"/>
                </a:moveTo>
                <a:lnTo>
                  <a:pt x="13685184" y="0"/>
                </a:lnTo>
                <a:lnTo>
                  <a:pt x="13685184" y="5066538"/>
                </a:lnTo>
                <a:lnTo>
                  <a:pt x="0" y="5066538"/>
                </a:lnTo>
                <a:lnTo>
                  <a:pt x="0" y="0"/>
                </a:lnTo>
                <a:close/>
              </a:path>
            </a:pathLst>
          </a:custGeom>
          <a:blipFill>
            <a:blip r:embed="rId3"/>
            <a:stretch>
              <a:fillRect l="-1598" t="0" r="-1598" b="0"/>
            </a:stretch>
          </a:blipFill>
          <a:ln w="38100" cap="sq">
            <a:solidFill>
              <a:srgbClr val="000000"/>
            </a:solidFill>
            <a:prstDash val="dash"/>
            <a:miter/>
          </a:ln>
        </p:spPr>
      </p:sp>
      <p:sp>
        <p:nvSpPr>
          <p:cNvPr name="Freeform 4" id="4"/>
          <p:cNvSpPr/>
          <p:nvPr/>
        </p:nvSpPr>
        <p:spPr>
          <a:xfrm flipH="false" flipV="false" rot="0">
            <a:off x="13549284" y="4491058"/>
            <a:ext cx="4413719" cy="5020283"/>
          </a:xfrm>
          <a:custGeom>
            <a:avLst/>
            <a:gdLst/>
            <a:ahLst/>
            <a:cxnLst/>
            <a:rect r="r" b="b" t="t" l="l"/>
            <a:pathLst>
              <a:path h="5020283" w="4413719">
                <a:moveTo>
                  <a:pt x="0" y="0"/>
                </a:moveTo>
                <a:lnTo>
                  <a:pt x="4413720" y="0"/>
                </a:lnTo>
                <a:lnTo>
                  <a:pt x="4413720" y="5020283"/>
                </a:lnTo>
                <a:lnTo>
                  <a:pt x="0" y="5020283"/>
                </a:lnTo>
                <a:lnTo>
                  <a:pt x="0" y="0"/>
                </a:lnTo>
                <a:close/>
              </a:path>
            </a:pathLst>
          </a:custGeom>
          <a:blipFill>
            <a:blip r:embed="rId4"/>
            <a:stretch>
              <a:fillRect l="0" t="0" r="0" b="0"/>
            </a:stretch>
          </a:blipFill>
        </p:spPr>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3097004" y="266767"/>
            <a:ext cx="11673294" cy="7665526"/>
            <a:chOff x="0" y="0"/>
            <a:chExt cx="3074448" cy="2018904"/>
          </a:xfrm>
        </p:grpSpPr>
        <p:sp>
          <p:nvSpPr>
            <p:cNvPr name="Freeform 4" id="4"/>
            <p:cNvSpPr/>
            <p:nvPr/>
          </p:nvSpPr>
          <p:spPr>
            <a:xfrm flipH="false" flipV="false" rot="0">
              <a:off x="0" y="0"/>
              <a:ext cx="3074448" cy="2018904"/>
            </a:xfrm>
            <a:custGeom>
              <a:avLst/>
              <a:gdLst/>
              <a:ahLst/>
              <a:cxnLst/>
              <a:rect r="r" b="b" t="t" l="l"/>
              <a:pathLst>
                <a:path h="2018904" w="3074448">
                  <a:moveTo>
                    <a:pt x="0" y="0"/>
                  </a:moveTo>
                  <a:lnTo>
                    <a:pt x="3074448" y="0"/>
                  </a:lnTo>
                  <a:lnTo>
                    <a:pt x="3074448" y="2018904"/>
                  </a:lnTo>
                  <a:lnTo>
                    <a:pt x="0" y="2018904"/>
                  </a:lnTo>
                  <a:close/>
                </a:path>
              </a:pathLst>
            </a:custGeom>
            <a:solidFill>
              <a:srgbClr val="FFF8CC"/>
            </a:solidFill>
            <a:ln w="38100" cap="sq">
              <a:solidFill>
                <a:srgbClr val="000000"/>
              </a:solidFill>
              <a:prstDash val="solid"/>
              <a:miter/>
            </a:ln>
          </p:spPr>
        </p:sp>
        <p:sp>
          <p:nvSpPr>
            <p:cNvPr name="TextBox 5" id="5"/>
            <p:cNvSpPr txBox="true"/>
            <p:nvPr/>
          </p:nvSpPr>
          <p:spPr>
            <a:xfrm>
              <a:off x="0" y="-38100"/>
              <a:ext cx="3074448" cy="2057004"/>
            </a:xfrm>
            <a:prstGeom prst="rect">
              <a:avLst/>
            </a:prstGeom>
          </p:spPr>
          <p:txBody>
            <a:bodyPr anchor="ctr" rtlCol="false" tIns="50800" lIns="50800" bIns="50800" rIns="50800"/>
            <a:lstStyle/>
            <a:p>
              <a:pPr algn="ctr">
                <a:lnSpc>
                  <a:spcPts val="2939"/>
                </a:lnSpc>
              </a:pPr>
            </a:p>
            <a:p>
              <a:pPr algn="ctr">
                <a:lnSpc>
                  <a:spcPts val="2939"/>
                </a:lnSpc>
              </a:pPr>
            </a:p>
            <a:p>
              <a:pPr algn="ctr">
                <a:lnSpc>
                  <a:spcPts val="2939"/>
                </a:lnSpc>
              </a:pPr>
            </a:p>
            <a:p>
              <a:pPr algn="ctr">
                <a:lnSpc>
                  <a:spcPts val="2939"/>
                </a:lnSpc>
              </a:pPr>
            </a:p>
            <a:p>
              <a:pPr algn="ctr">
                <a:lnSpc>
                  <a:spcPts val="2939"/>
                </a:lnSpc>
              </a:pPr>
            </a:p>
            <a:p>
              <a:pPr algn="ctr">
                <a:lnSpc>
                  <a:spcPts val="2939"/>
                </a:lnSpc>
              </a:pPr>
            </a:p>
            <a:p>
              <a:pPr algn="ctr">
                <a:lnSpc>
                  <a:spcPts val="2939"/>
                </a:lnSpc>
              </a:pPr>
              <a:r>
                <a:rPr lang="en-US" sz="2099" b="true">
                  <a:solidFill>
                    <a:srgbClr val="000000"/>
                  </a:solidFill>
                  <a:latin typeface="Canva Sans Bold"/>
                  <a:ea typeface="Canva Sans Bold"/>
                  <a:cs typeface="Canva Sans Bold"/>
                  <a:sym typeface="Canva Sans Bold"/>
                </a:rPr>
                <a:t>prompt by LLM: The little boy is looking at the sea</a:t>
              </a:r>
            </a:p>
            <a:p>
              <a:pPr algn="ctr">
                <a:lnSpc>
                  <a:spcPts val="2939"/>
                </a:lnSpc>
              </a:pPr>
              <a:r>
                <a:rPr lang="en-US" sz="2099" b="true">
                  <a:solidFill>
                    <a:srgbClr val="000000"/>
                  </a:solidFill>
                  <a:latin typeface="Canva Sans Bold"/>
                  <a:ea typeface="Canva Sans Bold"/>
                  <a:cs typeface="Canva Sans Bold"/>
                  <a:sym typeface="Canva Sans Bold"/>
                </a:rPr>
                <a:t>Add a placeholder S:           S is looking at the sea</a:t>
              </a:r>
            </a:p>
            <a:p>
              <a:pPr algn="ctr">
                <a:lnSpc>
                  <a:spcPts val="2659"/>
                </a:lnSpc>
              </a:pPr>
              <a:r>
                <a:rPr lang="en-US" sz="1899">
                  <a:solidFill>
                    <a:srgbClr val="000000"/>
                  </a:solidFill>
                  <a:latin typeface="Canva Sans"/>
                  <a:ea typeface="Canva Sans"/>
                  <a:cs typeface="Canva Sans"/>
                  <a:sym typeface="Canva Sans"/>
                </a:rPr>
                <a:t>Optimize S to learn a target identity -&gt; S*</a:t>
              </a:r>
            </a:p>
            <a:p>
              <a:pPr algn="ctr">
                <a:lnSpc>
                  <a:spcPts val="2939"/>
                </a:lnSpc>
                <a:spcBef>
                  <a:spcPct val="0"/>
                </a:spcBef>
              </a:pPr>
              <a:r>
                <a:rPr lang="en-US" b="true" sz="2099">
                  <a:solidFill>
                    <a:srgbClr val="000000"/>
                  </a:solidFill>
                  <a:latin typeface="Canva Sans Bold"/>
                  <a:ea typeface="Canva Sans Bold"/>
                  <a:cs typeface="Canva Sans Bold"/>
                  <a:sym typeface="Canva Sans Bold"/>
                </a:rPr>
                <a:t>Optimized prompt P*: S* is looking at the sea </a:t>
              </a:r>
            </a:p>
          </p:txBody>
        </p:sp>
      </p:grpSp>
      <p:sp>
        <p:nvSpPr>
          <p:cNvPr name="Freeform 6" id="6"/>
          <p:cNvSpPr/>
          <p:nvPr/>
        </p:nvSpPr>
        <p:spPr>
          <a:xfrm flipH="false" flipV="false" rot="0">
            <a:off x="3711472" y="813263"/>
            <a:ext cx="10865057" cy="2403630"/>
          </a:xfrm>
          <a:custGeom>
            <a:avLst/>
            <a:gdLst/>
            <a:ahLst/>
            <a:cxnLst/>
            <a:rect r="r" b="b" t="t" l="l"/>
            <a:pathLst>
              <a:path h="2403630" w="10865057">
                <a:moveTo>
                  <a:pt x="0" y="0"/>
                </a:moveTo>
                <a:lnTo>
                  <a:pt x="10865056" y="0"/>
                </a:lnTo>
                <a:lnTo>
                  <a:pt x="10865056" y="2403630"/>
                </a:lnTo>
                <a:lnTo>
                  <a:pt x="0" y="2403630"/>
                </a:lnTo>
                <a:lnTo>
                  <a:pt x="0" y="0"/>
                </a:lnTo>
                <a:close/>
              </a:path>
            </a:pathLst>
          </a:custGeom>
          <a:blipFill>
            <a:blip r:embed="rId3"/>
            <a:stretch>
              <a:fillRect l="0" t="0" r="0" b="0"/>
            </a:stretch>
          </a:blipFill>
          <a:ln w="38100" cap="sq">
            <a:solidFill>
              <a:srgbClr val="000000"/>
            </a:solidFill>
            <a:prstDash val="solid"/>
            <a:miter/>
          </a:ln>
        </p:spPr>
      </p:sp>
      <p:sp>
        <p:nvSpPr>
          <p:cNvPr name="TextBox 7" id="7"/>
          <p:cNvSpPr txBox="true"/>
          <p:nvPr/>
        </p:nvSpPr>
        <p:spPr>
          <a:xfrm rot="0">
            <a:off x="1376817" y="8794750"/>
            <a:ext cx="15113668" cy="869949"/>
          </a:xfrm>
          <a:prstGeom prst="rect">
            <a:avLst/>
          </a:prstGeom>
        </p:spPr>
        <p:txBody>
          <a:bodyPr anchor="t" rtlCol="false" tIns="0" lIns="0" bIns="0" rIns="0">
            <a:spAutoFit/>
          </a:bodyPr>
          <a:lstStyle/>
          <a:p>
            <a:pPr algn="ctr">
              <a:lnSpc>
                <a:spcPts val="3500"/>
              </a:lnSpc>
            </a:pPr>
            <a:r>
              <a:rPr lang="en-US" sz="2500" b="true">
                <a:solidFill>
                  <a:srgbClr val="000000"/>
                </a:solidFill>
                <a:latin typeface="Dosis Bold"/>
                <a:ea typeface="Dosis Bold"/>
                <a:cs typeface="Dosis Bold"/>
                <a:sym typeface="Dosis Bold"/>
              </a:rPr>
              <a:t>The goal of this equation is to learn an accurate digital representation of the target identity (S*</a:t>
            </a:r>
            <a:r>
              <a:rPr lang="en-US" sz="2500" b="true">
                <a:solidFill>
                  <a:srgbClr val="000000"/>
                </a:solidFill>
                <a:latin typeface="Dosis Bold"/>
                <a:ea typeface="Dosis Bold"/>
                <a:cs typeface="Dosis Bold"/>
                <a:sym typeface="Dosis Bold"/>
              </a:rPr>
              <a:t>) within the text embedding space, enabling the model to consistently apply this identity when generating or modifying images</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false" flipV="false" rot="0">
            <a:off x="13091138" y="2456375"/>
            <a:ext cx="4168162" cy="4511606"/>
          </a:xfrm>
          <a:custGeom>
            <a:avLst/>
            <a:gdLst/>
            <a:ahLst/>
            <a:cxnLst/>
            <a:rect r="r" b="b" t="t" l="l"/>
            <a:pathLst>
              <a:path h="4511606" w="4168162">
                <a:moveTo>
                  <a:pt x="0" y="0"/>
                </a:moveTo>
                <a:lnTo>
                  <a:pt x="4168162" y="0"/>
                </a:lnTo>
                <a:lnTo>
                  <a:pt x="4168162" y="4511606"/>
                </a:lnTo>
                <a:lnTo>
                  <a:pt x="0" y="4511606"/>
                </a:lnTo>
                <a:lnTo>
                  <a:pt x="0" y="0"/>
                </a:lnTo>
                <a:close/>
              </a:path>
            </a:pathLst>
          </a:custGeom>
          <a:blipFill>
            <a:blip r:embed="rId3"/>
            <a:stretch>
              <a:fillRect l="0" t="0" r="0" b="0"/>
            </a:stretch>
          </a:blipFill>
        </p:spPr>
      </p:sp>
      <p:sp>
        <p:nvSpPr>
          <p:cNvPr name="TextBox 4" id="4"/>
          <p:cNvSpPr txBox="true"/>
          <p:nvPr/>
        </p:nvSpPr>
        <p:spPr>
          <a:xfrm rot="0">
            <a:off x="827600" y="4015930"/>
            <a:ext cx="10310074" cy="5242370"/>
          </a:xfrm>
          <a:prstGeom prst="rect">
            <a:avLst/>
          </a:prstGeom>
        </p:spPr>
        <p:txBody>
          <a:bodyPr anchor="t" rtlCol="false" tIns="0" lIns="0" bIns="0" rIns="0">
            <a:spAutoFit/>
          </a:bodyPr>
          <a:lstStyle/>
          <a:p>
            <a:pPr algn="l">
              <a:lnSpc>
                <a:spcPts val="3183"/>
              </a:lnSpc>
            </a:pPr>
            <a:r>
              <a:rPr lang="en-US" sz="2868">
                <a:solidFill>
                  <a:srgbClr val="000000"/>
                </a:solidFill>
                <a:latin typeface="Dosis"/>
                <a:ea typeface="Dosis"/>
                <a:cs typeface="Dosis"/>
                <a:sym typeface="Dosis"/>
              </a:rPr>
              <a:t>GPT-3 model , ”text-davinci-003"</a:t>
            </a:r>
          </a:p>
          <a:p>
            <a:pPr algn="l">
              <a:lnSpc>
                <a:spcPts val="3183"/>
              </a:lnSpc>
            </a:pPr>
            <a:r>
              <a:rPr lang="en-US" sz="2868">
                <a:solidFill>
                  <a:srgbClr val="000000"/>
                </a:solidFill>
                <a:latin typeface="Dosis"/>
                <a:ea typeface="Dosis"/>
                <a:cs typeface="Dosis"/>
                <a:sym typeface="Dosis"/>
              </a:rPr>
              <a:t>ChatGPT</a:t>
            </a:r>
          </a:p>
          <a:p>
            <a:pPr algn="l">
              <a:lnSpc>
                <a:spcPts val="3183"/>
              </a:lnSpc>
            </a:pPr>
          </a:p>
          <a:p>
            <a:pPr algn="l">
              <a:lnSpc>
                <a:spcPts val="3183"/>
              </a:lnSpc>
            </a:pPr>
            <a:r>
              <a:rPr lang="en-US" sz="2868">
                <a:solidFill>
                  <a:srgbClr val="000000"/>
                </a:solidFill>
                <a:latin typeface="Dosis"/>
                <a:ea typeface="Dosis"/>
                <a:cs typeface="Dosis"/>
                <a:sym typeface="Dosis"/>
              </a:rPr>
              <a:t>Stable Diffusion model(v1.5) (trained on LAION-5B dataset)</a:t>
            </a:r>
          </a:p>
          <a:p>
            <a:pPr algn="l">
              <a:lnSpc>
                <a:spcPts val="3183"/>
              </a:lnSpc>
            </a:pPr>
          </a:p>
          <a:p>
            <a:pPr algn="l">
              <a:lnSpc>
                <a:spcPts val="3183"/>
              </a:lnSpc>
            </a:pPr>
            <a:r>
              <a:rPr lang="en-US" sz="2868">
                <a:solidFill>
                  <a:srgbClr val="000000"/>
                </a:solidFill>
                <a:latin typeface="Dosis"/>
                <a:ea typeface="Dosis"/>
                <a:cs typeface="Dosis"/>
                <a:sym typeface="Dosis"/>
              </a:rPr>
              <a:t>RetinaFace (face detector)</a:t>
            </a:r>
          </a:p>
          <a:p>
            <a:pPr algn="l">
              <a:lnSpc>
                <a:spcPts val="3183"/>
              </a:lnSpc>
            </a:pPr>
          </a:p>
          <a:p>
            <a:pPr algn="l">
              <a:lnSpc>
                <a:spcPts val="3183"/>
              </a:lnSpc>
            </a:pPr>
            <a:r>
              <a:rPr lang="en-US" sz="2868">
                <a:solidFill>
                  <a:srgbClr val="000000"/>
                </a:solidFill>
                <a:latin typeface="Dosis"/>
                <a:ea typeface="Dosis"/>
                <a:cs typeface="Dosis"/>
                <a:sym typeface="Dosis"/>
              </a:rPr>
              <a:t>CodeFormer  (face restoration)</a:t>
            </a:r>
          </a:p>
          <a:p>
            <a:pPr algn="l">
              <a:lnSpc>
                <a:spcPts val="3183"/>
              </a:lnSpc>
            </a:pPr>
          </a:p>
          <a:p>
            <a:pPr algn="l">
              <a:lnSpc>
                <a:spcPts val="3183"/>
              </a:lnSpc>
            </a:pPr>
          </a:p>
          <a:p>
            <a:pPr algn="l">
              <a:lnSpc>
                <a:spcPts val="3183"/>
              </a:lnSpc>
            </a:pPr>
          </a:p>
          <a:p>
            <a:pPr algn="l">
              <a:lnSpc>
                <a:spcPts val="3183"/>
              </a:lnSpc>
            </a:pPr>
          </a:p>
          <a:p>
            <a:pPr algn="l">
              <a:lnSpc>
                <a:spcPts val="3183"/>
              </a:lnSpc>
            </a:pPr>
          </a:p>
        </p:txBody>
      </p:sp>
      <p:sp>
        <p:nvSpPr>
          <p:cNvPr name="TextBox 5" id="5"/>
          <p:cNvSpPr txBox="true"/>
          <p:nvPr/>
        </p:nvSpPr>
        <p:spPr>
          <a:xfrm rot="0">
            <a:off x="4995855" y="923925"/>
            <a:ext cx="7932143" cy="896620"/>
          </a:xfrm>
          <a:prstGeom prst="rect">
            <a:avLst/>
          </a:prstGeom>
        </p:spPr>
        <p:txBody>
          <a:bodyPr anchor="t" rtlCol="false" tIns="0" lIns="0" bIns="0" rIns="0">
            <a:spAutoFit/>
          </a:bodyPr>
          <a:lstStyle/>
          <a:p>
            <a:pPr algn="ctr">
              <a:lnSpc>
                <a:spcPts val="7279"/>
              </a:lnSpc>
              <a:spcBef>
                <a:spcPct val="0"/>
              </a:spcBef>
            </a:pPr>
            <a:r>
              <a:rPr lang="en-US" sz="5199">
                <a:solidFill>
                  <a:srgbClr val="000000"/>
                </a:solidFill>
                <a:latin typeface="Carelia"/>
                <a:ea typeface="Carelia"/>
                <a:cs typeface="Carelia"/>
                <a:sym typeface="Carelia"/>
              </a:rPr>
              <a:t>Implementation Details  </a:t>
            </a:r>
          </a:p>
        </p:txBody>
      </p:sp>
      <p:sp>
        <p:nvSpPr>
          <p:cNvPr name="TextBox 6" id="6"/>
          <p:cNvSpPr txBox="true"/>
          <p:nvPr/>
        </p:nvSpPr>
        <p:spPr>
          <a:xfrm rot="0">
            <a:off x="259981" y="2655001"/>
            <a:ext cx="6915473" cy="706116"/>
          </a:xfrm>
          <a:prstGeom prst="rect">
            <a:avLst/>
          </a:prstGeom>
        </p:spPr>
        <p:txBody>
          <a:bodyPr anchor="t" rtlCol="false" tIns="0" lIns="0" bIns="0" rIns="0">
            <a:spAutoFit/>
          </a:bodyPr>
          <a:lstStyle/>
          <a:p>
            <a:pPr algn="ctr">
              <a:lnSpc>
                <a:spcPts val="5705"/>
              </a:lnSpc>
              <a:spcBef>
                <a:spcPct val="0"/>
              </a:spcBef>
            </a:pPr>
            <a:r>
              <a:rPr lang="en-US" sz="4075">
                <a:solidFill>
                  <a:srgbClr val="000000"/>
                </a:solidFill>
                <a:latin typeface="Carelia"/>
                <a:ea typeface="Carelia"/>
                <a:cs typeface="Carelia"/>
                <a:sym typeface="Carelia"/>
              </a:rPr>
              <a:t>Implementation choices </a:t>
            </a:r>
          </a:p>
        </p:txBody>
      </p:sp>
      <p:sp>
        <p:nvSpPr>
          <p:cNvPr name="TextBox 7" id="7"/>
          <p:cNvSpPr txBox="true"/>
          <p:nvPr/>
        </p:nvSpPr>
        <p:spPr>
          <a:xfrm rot="0">
            <a:off x="13091138" y="6901306"/>
            <a:ext cx="4168162" cy="636904"/>
          </a:xfrm>
          <a:prstGeom prst="rect">
            <a:avLst/>
          </a:prstGeom>
        </p:spPr>
        <p:txBody>
          <a:bodyPr anchor="t" rtlCol="false" tIns="0" lIns="0" bIns="0" rIns="0">
            <a:spAutoFit/>
          </a:bodyPr>
          <a:lstStyle/>
          <a:p>
            <a:pPr algn="ctr">
              <a:lnSpc>
                <a:spcPts val="5320"/>
              </a:lnSpc>
              <a:spcBef>
                <a:spcPct val="0"/>
              </a:spcBef>
            </a:pPr>
            <a:r>
              <a:rPr lang="en-US" sz="3800">
                <a:solidFill>
                  <a:srgbClr val="000000"/>
                </a:solidFill>
                <a:latin typeface="Dosis"/>
                <a:ea typeface="Dosis"/>
                <a:cs typeface="Dosis"/>
                <a:sym typeface="Dosis"/>
              </a:rPr>
              <a:t>RetinaFace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false" flipV="false" rot="0">
            <a:off x="1844126" y="2192961"/>
            <a:ext cx="14599747" cy="7372872"/>
          </a:xfrm>
          <a:custGeom>
            <a:avLst/>
            <a:gdLst/>
            <a:ahLst/>
            <a:cxnLst/>
            <a:rect r="r" b="b" t="t" l="l"/>
            <a:pathLst>
              <a:path h="7372872" w="14599747">
                <a:moveTo>
                  <a:pt x="0" y="0"/>
                </a:moveTo>
                <a:lnTo>
                  <a:pt x="14599748" y="0"/>
                </a:lnTo>
                <a:lnTo>
                  <a:pt x="14599748" y="7372873"/>
                </a:lnTo>
                <a:lnTo>
                  <a:pt x="0" y="7372873"/>
                </a:lnTo>
                <a:lnTo>
                  <a:pt x="0" y="0"/>
                </a:lnTo>
                <a:close/>
              </a:path>
            </a:pathLst>
          </a:custGeom>
          <a:blipFill>
            <a:blip r:embed="rId3"/>
            <a:stretch>
              <a:fillRect l="0" t="0" r="0" b="0"/>
            </a:stretch>
          </a:blipFill>
        </p:spPr>
      </p:sp>
      <p:sp>
        <p:nvSpPr>
          <p:cNvPr name="TextBox 4" id="4"/>
          <p:cNvSpPr txBox="true"/>
          <p:nvPr/>
        </p:nvSpPr>
        <p:spPr>
          <a:xfrm rot="0">
            <a:off x="7037650" y="1157519"/>
            <a:ext cx="3415665" cy="887095"/>
          </a:xfrm>
          <a:prstGeom prst="rect">
            <a:avLst/>
          </a:prstGeom>
        </p:spPr>
        <p:txBody>
          <a:bodyPr anchor="t" rtlCol="false" tIns="0" lIns="0" bIns="0" rIns="0">
            <a:spAutoFit/>
          </a:bodyPr>
          <a:lstStyle/>
          <a:p>
            <a:pPr algn="ctr" marL="0" indent="0" lvl="0">
              <a:lnSpc>
                <a:spcPts val="7279"/>
              </a:lnSpc>
              <a:spcBef>
                <a:spcPct val="0"/>
              </a:spcBef>
            </a:pPr>
            <a:r>
              <a:rPr lang="en-US" b="true" sz="5199">
                <a:solidFill>
                  <a:srgbClr val="000000"/>
                </a:solidFill>
                <a:latin typeface="Canva Sans Bold"/>
                <a:ea typeface="Canva Sans Bold"/>
                <a:cs typeface="Canva Sans Bold"/>
                <a:sym typeface="Canva Sans Bold"/>
              </a:rPr>
              <a:t>Prior Work</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Freeform 2" id="2"/>
          <p:cNvSpPr/>
          <p:nvPr/>
        </p:nvSpPr>
        <p:spPr>
          <a:xfrm flipH="false" flipV="false" rot="0">
            <a:off x="7016926" y="5805784"/>
            <a:ext cx="4636944" cy="3473493"/>
          </a:xfrm>
          <a:custGeom>
            <a:avLst/>
            <a:gdLst/>
            <a:ahLst/>
            <a:cxnLst/>
            <a:rect r="r" b="b" t="t" l="l"/>
            <a:pathLst>
              <a:path h="3473493" w="4636944">
                <a:moveTo>
                  <a:pt x="0" y="0"/>
                </a:moveTo>
                <a:lnTo>
                  <a:pt x="4636944" y="0"/>
                </a:lnTo>
                <a:lnTo>
                  <a:pt x="4636944" y="3473492"/>
                </a:lnTo>
                <a:lnTo>
                  <a:pt x="0" y="34734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818711" y="5805784"/>
            <a:ext cx="4636944" cy="3473493"/>
          </a:xfrm>
          <a:custGeom>
            <a:avLst/>
            <a:gdLst/>
            <a:ahLst/>
            <a:cxnLst/>
            <a:rect r="r" b="b" t="t" l="l"/>
            <a:pathLst>
              <a:path h="3473493" w="4636944">
                <a:moveTo>
                  <a:pt x="0" y="0"/>
                </a:moveTo>
                <a:lnTo>
                  <a:pt x="4636944" y="0"/>
                </a:lnTo>
                <a:lnTo>
                  <a:pt x="4636944" y="3473492"/>
                </a:lnTo>
                <a:lnTo>
                  <a:pt x="0" y="34734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215140" y="5805784"/>
            <a:ext cx="4636944" cy="3473493"/>
          </a:xfrm>
          <a:custGeom>
            <a:avLst/>
            <a:gdLst/>
            <a:ahLst/>
            <a:cxnLst/>
            <a:rect r="r" b="b" t="t" l="l"/>
            <a:pathLst>
              <a:path h="3473493" w="4636944">
                <a:moveTo>
                  <a:pt x="0" y="0"/>
                </a:moveTo>
                <a:lnTo>
                  <a:pt x="4636944" y="0"/>
                </a:lnTo>
                <a:lnTo>
                  <a:pt x="4636944" y="3473492"/>
                </a:lnTo>
                <a:lnTo>
                  <a:pt x="0" y="34734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3529621" y="1028700"/>
            <a:ext cx="4636944" cy="3473493"/>
          </a:xfrm>
          <a:custGeom>
            <a:avLst/>
            <a:gdLst/>
            <a:ahLst/>
            <a:cxnLst/>
            <a:rect r="r" b="b" t="t" l="l"/>
            <a:pathLst>
              <a:path h="3473493" w="4636944">
                <a:moveTo>
                  <a:pt x="0" y="0"/>
                </a:moveTo>
                <a:lnTo>
                  <a:pt x="4636944" y="0"/>
                </a:lnTo>
                <a:lnTo>
                  <a:pt x="4636944" y="3473493"/>
                </a:lnTo>
                <a:lnTo>
                  <a:pt x="0" y="34734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002456" y="1028700"/>
            <a:ext cx="4636944" cy="3473493"/>
          </a:xfrm>
          <a:custGeom>
            <a:avLst/>
            <a:gdLst/>
            <a:ahLst/>
            <a:cxnLst/>
            <a:rect r="r" b="b" t="t" l="l"/>
            <a:pathLst>
              <a:path h="3473493" w="4636944">
                <a:moveTo>
                  <a:pt x="0" y="0"/>
                </a:moveTo>
                <a:lnTo>
                  <a:pt x="4636944" y="0"/>
                </a:lnTo>
                <a:lnTo>
                  <a:pt x="4636944" y="3473493"/>
                </a:lnTo>
                <a:lnTo>
                  <a:pt x="0" y="34734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10800000">
            <a:off x="5532722" y="7175582"/>
            <a:ext cx="1645561" cy="588288"/>
          </a:xfrm>
          <a:custGeom>
            <a:avLst/>
            <a:gdLst/>
            <a:ahLst/>
            <a:cxnLst/>
            <a:rect r="r" b="b" t="t" l="l"/>
            <a:pathLst>
              <a:path h="588288" w="1645561">
                <a:moveTo>
                  <a:pt x="0" y="0"/>
                </a:moveTo>
                <a:lnTo>
                  <a:pt x="1645561" y="0"/>
                </a:lnTo>
                <a:lnTo>
                  <a:pt x="1645561" y="588288"/>
                </a:lnTo>
                <a:lnTo>
                  <a:pt x="0" y="588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7444983" y="6516591"/>
            <a:ext cx="3780830" cy="1811020"/>
          </a:xfrm>
          <a:prstGeom prst="rect">
            <a:avLst/>
          </a:prstGeom>
        </p:spPr>
        <p:txBody>
          <a:bodyPr anchor="t" rtlCol="false" tIns="0" lIns="0" bIns="0" rIns="0">
            <a:spAutoFit/>
          </a:bodyPr>
          <a:lstStyle/>
          <a:p>
            <a:pPr algn="ctr">
              <a:lnSpc>
                <a:spcPts val="7279"/>
              </a:lnSpc>
            </a:pPr>
            <a:r>
              <a:rPr lang="en-US" sz="5199">
                <a:solidFill>
                  <a:srgbClr val="000000"/>
                </a:solidFill>
                <a:latin typeface="Dosis"/>
                <a:ea typeface="Dosis"/>
                <a:cs typeface="Dosis"/>
                <a:sym typeface="Dosis"/>
              </a:rPr>
              <a:t>scale guidance </a:t>
            </a:r>
          </a:p>
          <a:p>
            <a:pPr algn="ctr">
              <a:lnSpc>
                <a:spcPts val="7279"/>
              </a:lnSpc>
              <a:spcBef>
                <a:spcPct val="0"/>
              </a:spcBef>
            </a:pPr>
            <a:r>
              <a:rPr lang="en-US" sz="5199">
                <a:solidFill>
                  <a:srgbClr val="000000"/>
                </a:solidFill>
                <a:latin typeface="Dosis"/>
                <a:ea typeface="Dosis"/>
                <a:cs typeface="Dosis"/>
                <a:sym typeface="Dosis"/>
              </a:rPr>
              <a:t>7.5 - 10</a:t>
            </a:r>
          </a:p>
        </p:txBody>
      </p:sp>
      <p:sp>
        <p:nvSpPr>
          <p:cNvPr name="TextBox 9" id="9"/>
          <p:cNvSpPr txBox="true"/>
          <p:nvPr/>
        </p:nvSpPr>
        <p:spPr>
          <a:xfrm rot="0">
            <a:off x="10504230" y="6516591"/>
            <a:ext cx="9265906" cy="1811020"/>
          </a:xfrm>
          <a:prstGeom prst="rect">
            <a:avLst/>
          </a:prstGeom>
        </p:spPr>
        <p:txBody>
          <a:bodyPr anchor="t" rtlCol="false" tIns="0" lIns="0" bIns="0" rIns="0">
            <a:spAutoFit/>
          </a:bodyPr>
          <a:lstStyle/>
          <a:p>
            <a:pPr algn="ctr">
              <a:lnSpc>
                <a:spcPts val="7279"/>
              </a:lnSpc>
            </a:pPr>
            <a:r>
              <a:rPr lang="en-US" sz="5199">
                <a:solidFill>
                  <a:srgbClr val="000000"/>
                </a:solidFill>
                <a:latin typeface="Dosis"/>
                <a:ea typeface="Dosis"/>
                <a:cs typeface="Dosis"/>
                <a:sym typeface="Dosis"/>
              </a:rPr>
              <a:t>100 </a:t>
            </a:r>
            <a:r>
              <a:rPr lang="en-US" sz="5199">
                <a:solidFill>
                  <a:srgbClr val="000000"/>
                </a:solidFill>
                <a:latin typeface="Dosis"/>
                <a:ea typeface="Dosis"/>
                <a:cs typeface="Dosis"/>
                <a:sym typeface="Dosis"/>
              </a:rPr>
              <a:t>reverse </a:t>
            </a:r>
          </a:p>
          <a:p>
            <a:pPr algn="ctr">
              <a:lnSpc>
                <a:spcPts val="7279"/>
              </a:lnSpc>
              <a:spcBef>
                <a:spcPct val="0"/>
              </a:spcBef>
            </a:pPr>
            <a:r>
              <a:rPr lang="en-US" sz="5199">
                <a:solidFill>
                  <a:srgbClr val="000000"/>
                </a:solidFill>
                <a:latin typeface="Dosis"/>
                <a:ea typeface="Dosis"/>
                <a:cs typeface="Dosis"/>
                <a:sym typeface="Dosis"/>
              </a:rPr>
              <a:t>diffusion step</a:t>
            </a:r>
          </a:p>
        </p:txBody>
      </p:sp>
      <p:sp>
        <p:nvSpPr>
          <p:cNvPr name="Freeform 10" id="10"/>
          <p:cNvSpPr/>
          <p:nvPr/>
        </p:nvSpPr>
        <p:spPr>
          <a:xfrm flipH="false" flipV="false" rot="0">
            <a:off x="8321220" y="2471302"/>
            <a:ext cx="1645561" cy="588288"/>
          </a:xfrm>
          <a:custGeom>
            <a:avLst/>
            <a:gdLst/>
            <a:ahLst/>
            <a:cxnLst/>
            <a:rect r="r" b="b" t="t" l="l"/>
            <a:pathLst>
              <a:path h="588288" w="1645561">
                <a:moveTo>
                  <a:pt x="0" y="0"/>
                </a:moveTo>
                <a:lnTo>
                  <a:pt x="1645560" y="0"/>
                </a:lnTo>
                <a:lnTo>
                  <a:pt x="1645560" y="588288"/>
                </a:lnTo>
                <a:lnTo>
                  <a:pt x="0" y="588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10716498">
            <a:off x="11498148" y="7248386"/>
            <a:ext cx="1645561" cy="588288"/>
          </a:xfrm>
          <a:custGeom>
            <a:avLst/>
            <a:gdLst/>
            <a:ahLst/>
            <a:cxnLst/>
            <a:rect r="r" b="b" t="t" l="l"/>
            <a:pathLst>
              <a:path h="588288" w="1645561">
                <a:moveTo>
                  <a:pt x="0" y="0"/>
                </a:moveTo>
                <a:lnTo>
                  <a:pt x="1645561" y="0"/>
                </a:lnTo>
                <a:lnTo>
                  <a:pt x="1645561" y="588288"/>
                </a:lnTo>
                <a:lnTo>
                  <a:pt x="0" y="588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false" flipV="false" rot="3563010">
            <a:off x="14986575" y="4208049"/>
            <a:ext cx="1645561" cy="588288"/>
          </a:xfrm>
          <a:custGeom>
            <a:avLst/>
            <a:gdLst/>
            <a:ahLst/>
            <a:cxnLst/>
            <a:rect r="r" b="b" t="t" l="l"/>
            <a:pathLst>
              <a:path h="588288" w="1645561">
                <a:moveTo>
                  <a:pt x="0" y="0"/>
                </a:moveTo>
                <a:lnTo>
                  <a:pt x="1645561" y="0"/>
                </a:lnTo>
                <a:lnTo>
                  <a:pt x="1645561" y="588288"/>
                </a:lnTo>
                <a:lnTo>
                  <a:pt x="0" y="588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1784873" y="6589395"/>
            <a:ext cx="3641378" cy="1811020"/>
          </a:xfrm>
          <a:prstGeom prst="rect">
            <a:avLst/>
          </a:prstGeom>
        </p:spPr>
        <p:txBody>
          <a:bodyPr anchor="t" rtlCol="false" tIns="0" lIns="0" bIns="0" rIns="0">
            <a:spAutoFit/>
          </a:bodyPr>
          <a:lstStyle/>
          <a:p>
            <a:pPr algn="ctr">
              <a:lnSpc>
                <a:spcPts val="7279"/>
              </a:lnSpc>
            </a:pPr>
            <a:r>
              <a:rPr lang="en-US" sz="5199">
                <a:solidFill>
                  <a:srgbClr val="000000"/>
                </a:solidFill>
                <a:latin typeface="Dosis"/>
                <a:ea typeface="Dosis"/>
                <a:cs typeface="Dosis"/>
                <a:sym typeface="Dosis"/>
              </a:rPr>
              <a:t>fidelity weight </a:t>
            </a:r>
          </a:p>
          <a:p>
            <a:pPr algn="ctr">
              <a:lnSpc>
                <a:spcPts val="7279"/>
              </a:lnSpc>
              <a:spcBef>
                <a:spcPct val="0"/>
              </a:spcBef>
            </a:pPr>
            <a:r>
              <a:rPr lang="en-US" sz="5199">
                <a:solidFill>
                  <a:srgbClr val="000000"/>
                </a:solidFill>
                <a:latin typeface="Dosis"/>
                <a:ea typeface="Dosis"/>
                <a:cs typeface="Dosis"/>
                <a:sym typeface="Dosis"/>
              </a:rPr>
              <a:t>0.5</a:t>
            </a:r>
          </a:p>
        </p:txBody>
      </p:sp>
      <p:sp>
        <p:nvSpPr>
          <p:cNvPr name="TextBox 14" id="14"/>
          <p:cNvSpPr txBox="true"/>
          <p:nvPr/>
        </p:nvSpPr>
        <p:spPr>
          <a:xfrm rot="0">
            <a:off x="4010931" y="1812311"/>
            <a:ext cx="3682305" cy="1811020"/>
          </a:xfrm>
          <a:prstGeom prst="rect">
            <a:avLst/>
          </a:prstGeom>
        </p:spPr>
        <p:txBody>
          <a:bodyPr anchor="t" rtlCol="false" tIns="0" lIns="0" bIns="0" rIns="0">
            <a:spAutoFit/>
          </a:bodyPr>
          <a:lstStyle/>
          <a:p>
            <a:pPr algn="ctr">
              <a:lnSpc>
                <a:spcPts val="7279"/>
              </a:lnSpc>
            </a:pPr>
            <a:r>
              <a:rPr lang="en-US" sz="5199">
                <a:solidFill>
                  <a:srgbClr val="000000"/>
                </a:solidFill>
                <a:latin typeface="Dosis"/>
                <a:ea typeface="Dosis"/>
                <a:cs typeface="Dosis"/>
                <a:sym typeface="Dosis"/>
              </a:rPr>
              <a:t>GPU of Quadro</a:t>
            </a:r>
          </a:p>
          <a:p>
            <a:pPr algn="ctr">
              <a:lnSpc>
                <a:spcPts val="7279"/>
              </a:lnSpc>
              <a:spcBef>
                <a:spcPct val="0"/>
              </a:spcBef>
            </a:pPr>
            <a:r>
              <a:rPr lang="en-US" sz="5199">
                <a:solidFill>
                  <a:srgbClr val="000000"/>
                </a:solidFill>
                <a:latin typeface="Dosis"/>
                <a:ea typeface="Dosis"/>
                <a:cs typeface="Dosis"/>
                <a:sym typeface="Dosis"/>
              </a:rPr>
              <a:t>RTX 6000</a:t>
            </a:r>
          </a:p>
        </p:txBody>
      </p:sp>
      <p:sp>
        <p:nvSpPr>
          <p:cNvPr name="TextBox 15" id="15"/>
          <p:cNvSpPr txBox="true"/>
          <p:nvPr/>
        </p:nvSpPr>
        <p:spPr>
          <a:xfrm rot="0">
            <a:off x="10479775" y="1812311"/>
            <a:ext cx="3682305" cy="1811020"/>
          </a:xfrm>
          <a:prstGeom prst="rect">
            <a:avLst/>
          </a:prstGeom>
        </p:spPr>
        <p:txBody>
          <a:bodyPr anchor="t" rtlCol="false" tIns="0" lIns="0" bIns="0" rIns="0">
            <a:spAutoFit/>
          </a:bodyPr>
          <a:lstStyle/>
          <a:p>
            <a:pPr algn="ctr">
              <a:lnSpc>
                <a:spcPts val="7279"/>
              </a:lnSpc>
              <a:spcBef>
                <a:spcPct val="0"/>
              </a:spcBef>
            </a:pPr>
            <a:r>
              <a:rPr lang="en-US" sz="5199">
                <a:solidFill>
                  <a:srgbClr val="000000"/>
                </a:solidFill>
                <a:latin typeface="Dosis"/>
                <a:ea typeface="Dosis"/>
                <a:cs typeface="Dosis"/>
                <a:sym typeface="Dosis"/>
              </a:rPr>
              <a:t>DDIM scheduler </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Freeform 2" id="2"/>
          <p:cNvSpPr/>
          <p:nvPr/>
        </p:nvSpPr>
        <p:spPr>
          <a:xfrm flipH="false" flipV="false" rot="0">
            <a:off x="0" y="2629462"/>
            <a:ext cx="18288000" cy="4111647"/>
          </a:xfrm>
          <a:custGeom>
            <a:avLst/>
            <a:gdLst/>
            <a:ahLst/>
            <a:cxnLst/>
            <a:rect r="r" b="b" t="t" l="l"/>
            <a:pathLst>
              <a:path h="4111647" w="18288000">
                <a:moveTo>
                  <a:pt x="0" y="0"/>
                </a:moveTo>
                <a:lnTo>
                  <a:pt x="18288000" y="0"/>
                </a:lnTo>
                <a:lnTo>
                  <a:pt x="18288000" y="4111647"/>
                </a:lnTo>
                <a:lnTo>
                  <a:pt x="0" y="4111647"/>
                </a:lnTo>
                <a:lnTo>
                  <a:pt x="0" y="0"/>
                </a:lnTo>
                <a:close/>
              </a:path>
            </a:pathLst>
          </a:custGeom>
          <a:blipFill>
            <a:blip r:embed="rId2"/>
            <a:stretch>
              <a:fillRect l="0" t="0" r="0" b="0"/>
            </a:stretch>
          </a:blipFill>
        </p:spPr>
      </p:sp>
      <p:sp>
        <p:nvSpPr>
          <p:cNvPr name="TextBox 3" id="3"/>
          <p:cNvSpPr txBox="true"/>
          <p:nvPr/>
        </p:nvSpPr>
        <p:spPr>
          <a:xfrm rot="0">
            <a:off x="270189" y="1164920"/>
            <a:ext cx="14530983" cy="663121"/>
          </a:xfrm>
          <a:prstGeom prst="rect">
            <a:avLst/>
          </a:prstGeom>
        </p:spPr>
        <p:txBody>
          <a:bodyPr anchor="t" rtlCol="false" tIns="0" lIns="0" bIns="0" rIns="0">
            <a:spAutoFit/>
          </a:bodyPr>
          <a:lstStyle/>
          <a:p>
            <a:pPr algn="ctr">
              <a:lnSpc>
                <a:spcPts val="5450"/>
              </a:lnSpc>
              <a:spcBef>
                <a:spcPct val="0"/>
              </a:spcBef>
            </a:pPr>
            <a:r>
              <a:rPr lang="en-US" sz="3892">
                <a:solidFill>
                  <a:srgbClr val="000000"/>
                </a:solidFill>
                <a:latin typeface="Dosis"/>
                <a:ea typeface="Dosis"/>
                <a:cs typeface="Dosis"/>
                <a:sym typeface="Dosis"/>
              </a:rPr>
              <a:t>Input: ”A fluffy white cat on a red couch with a green plant in the background."</a:t>
            </a:r>
          </a:p>
        </p:txBody>
      </p:sp>
      <p:sp>
        <p:nvSpPr>
          <p:cNvPr name="TextBox 4" id="4"/>
          <p:cNvSpPr txBox="true"/>
          <p:nvPr/>
        </p:nvSpPr>
        <p:spPr>
          <a:xfrm rot="0">
            <a:off x="270189" y="7466330"/>
            <a:ext cx="10098799" cy="1411296"/>
          </a:xfrm>
          <a:prstGeom prst="rect">
            <a:avLst/>
          </a:prstGeom>
        </p:spPr>
        <p:txBody>
          <a:bodyPr anchor="t" rtlCol="false" tIns="0" lIns="0" bIns="0" rIns="0">
            <a:spAutoFit/>
          </a:bodyPr>
          <a:lstStyle/>
          <a:p>
            <a:pPr algn="just">
              <a:lnSpc>
                <a:spcPts val="5664"/>
              </a:lnSpc>
            </a:pPr>
            <a:r>
              <a:rPr lang="en-US" sz="4046">
                <a:solidFill>
                  <a:srgbClr val="000000"/>
                </a:solidFill>
                <a:latin typeface="Dosis"/>
                <a:ea typeface="Dosis"/>
                <a:cs typeface="Dosis"/>
                <a:sym typeface="Dosis"/>
              </a:rPr>
              <a:t>Fidelity Weight controls general similarity.</a:t>
            </a:r>
          </a:p>
          <a:p>
            <a:pPr algn="just">
              <a:lnSpc>
                <a:spcPts val="5664"/>
              </a:lnSpc>
              <a:spcBef>
                <a:spcPct val="0"/>
              </a:spcBef>
            </a:pPr>
            <a:r>
              <a:rPr lang="en-US" sz="4046">
                <a:solidFill>
                  <a:srgbClr val="000000"/>
                </a:solidFill>
                <a:latin typeface="Dosis"/>
                <a:ea typeface="Dosis"/>
                <a:cs typeface="Dosis"/>
                <a:sym typeface="Dosis"/>
              </a:rPr>
              <a:t>Scale Guidance ensures specific details are included.</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Freeform 2" id="2"/>
          <p:cNvSpPr/>
          <p:nvPr/>
        </p:nvSpPr>
        <p:spPr>
          <a:xfrm flipH="false" flipV="false" rot="2125427">
            <a:off x="14347902" y="6183430"/>
            <a:ext cx="3619589" cy="5089053"/>
          </a:xfrm>
          <a:custGeom>
            <a:avLst/>
            <a:gdLst/>
            <a:ahLst/>
            <a:cxnLst/>
            <a:rect r="r" b="b" t="t" l="l"/>
            <a:pathLst>
              <a:path h="5089053" w="3619589">
                <a:moveTo>
                  <a:pt x="0" y="0"/>
                </a:moveTo>
                <a:lnTo>
                  <a:pt x="3619589" y="0"/>
                </a:lnTo>
                <a:lnTo>
                  <a:pt x="3619589" y="5089054"/>
                </a:lnTo>
                <a:lnTo>
                  <a:pt x="0" y="5089054"/>
                </a:lnTo>
                <a:lnTo>
                  <a:pt x="0" y="0"/>
                </a:lnTo>
                <a:close/>
              </a:path>
            </a:pathLst>
          </a:custGeom>
          <a:blipFill>
            <a:blip r:embed="rId2"/>
            <a:stretch>
              <a:fillRect l="0" t="0" r="0" b="0"/>
            </a:stretch>
          </a:blipFill>
        </p:spPr>
      </p:sp>
      <p:sp>
        <p:nvSpPr>
          <p:cNvPr name="TextBox 3" id="3"/>
          <p:cNvSpPr txBox="true"/>
          <p:nvPr/>
        </p:nvSpPr>
        <p:spPr>
          <a:xfrm rot="0">
            <a:off x="514350" y="3266440"/>
            <a:ext cx="17259300" cy="4582795"/>
          </a:xfrm>
          <a:prstGeom prst="rect">
            <a:avLst/>
          </a:prstGeom>
        </p:spPr>
        <p:txBody>
          <a:bodyPr anchor="t" rtlCol="false" tIns="0" lIns="0" bIns="0" rIns="0">
            <a:spAutoFit/>
          </a:bodyPr>
          <a:lstStyle/>
          <a:p>
            <a:pPr algn="l">
              <a:lnSpc>
                <a:spcPts val="7279"/>
              </a:lnSpc>
            </a:pPr>
            <a:r>
              <a:rPr lang="en-US" sz="5199">
                <a:solidFill>
                  <a:srgbClr val="000000"/>
                </a:solidFill>
                <a:latin typeface="Dosis"/>
                <a:ea typeface="Dosis"/>
                <a:cs typeface="Dosis"/>
                <a:sym typeface="Dosis"/>
              </a:rPr>
              <a:t>One Cycle: 50 forward and reverse diffusion steps</a:t>
            </a:r>
          </a:p>
          <a:p>
            <a:pPr algn="l">
              <a:lnSpc>
                <a:spcPts val="7279"/>
              </a:lnSpc>
            </a:pPr>
          </a:p>
          <a:p>
            <a:pPr algn="l">
              <a:lnSpc>
                <a:spcPts val="7279"/>
              </a:lnSpc>
            </a:pPr>
            <a:r>
              <a:rPr lang="en-US" sz="5199">
                <a:solidFill>
                  <a:srgbClr val="000000"/>
                </a:solidFill>
                <a:latin typeface="Dosis"/>
                <a:ea typeface="Dosis"/>
                <a:cs typeface="Dosis"/>
                <a:sym typeface="Dosis"/>
              </a:rPr>
              <a:t>1 Cycle ------&gt; Single Adjusment to maintain character identity</a:t>
            </a:r>
          </a:p>
          <a:p>
            <a:pPr algn="l">
              <a:lnSpc>
                <a:spcPts val="7279"/>
              </a:lnSpc>
            </a:pPr>
            <a:r>
              <a:rPr lang="en-US" sz="5199">
                <a:solidFill>
                  <a:srgbClr val="000000"/>
                </a:solidFill>
                <a:latin typeface="Dosis"/>
                <a:ea typeface="Dosis"/>
                <a:cs typeface="Dosis"/>
                <a:sym typeface="Dosis"/>
              </a:rPr>
              <a:t>8 Cycles-----&gt;Adjusment process multiple times</a:t>
            </a:r>
          </a:p>
          <a:p>
            <a:pPr algn="l">
              <a:lnSpc>
                <a:spcPts val="7279"/>
              </a:lnSpc>
              <a:spcBef>
                <a:spcPct val="0"/>
              </a:spcBef>
            </a:pPr>
          </a:p>
        </p:txBody>
      </p:sp>
      <p:sp>
        <p:nvSpPr>
          <p:cNvPr name="TextBox 4" id="4"/>
          <p:cNvSpPr txBox="true"/>
          <p:nvPr/>
        </p:nvSpPr>
        <p:spPr>
          <a:xfrm rot="0">
            <a:off x="3548658" y="923925"/>
            <a:ext cx="11190684" cy="896620"/>
          </a:xfrm>
          <a:prstGeom prst="rect">
            <a:avLst/>
          </a:prstGeom>
        </p:spPr>
        <p:txBody>
          <a:bodyPr anchor="t" rtlCol="false" tIns="0" lIns="0" bIns="0" rIns="0">
            <a:spAutoFit/>
          </a:bodyPr>
          <a:lstStyle/>
          <a:p>
            <a:pPr algn="ctr">
              <a:lnSpc>
                <a:spcPts val="7279"/>
              </a:lnSpc>
              <a:spcBef>
                <a:spcPct val="0"/>
              </a:spcBef>
            </a:pPr>
            <a:r>
              <a:rPr lang="en-US" sz="5199">
                <a:solidFill>
                  <a:srgbClr val="000000"/>
                </a:solidFill>
                <a:latin typeface="Carelia"/>
                <a:ea typeface="Carelia"/>
                <a:cs typeface="Carelia"/>
                <a:sym typeface="Carelia"/>
              </a:rPr>
              <a:t> Coherent Identity Injection Cycles</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468217"/>
            <a:ext cx="7264781" cy="11223434"/>
          </a:xfrm>
          <a:custGeom>
            <a:avLst/>
            <a:gdLst/>
            <a:ahLst/>
            <a:cxnLst/>
            <a:rect r="r" b="b" t="t" l="l"/>
            <a:pathLst>
              <a:path h="11223434" w="7264781">
                <a:moveTo>
                  <a:pt x="0" y="0"/>
                </a:moveTo>
                <a:lnTo>
                  <a:pt x="7264781" y="0"/>
                </a:lnTo>
                <a:lnTo>
                  <a:pt x="7264781" y="11223434"/>
                </a:lnTo>
                <a:lnTo>
                  <a:pt x="0" y="11223434"/>
                </a:lnTo>
                <a:lnTo>
                  <a:pt x="0" y="0"/>
                </a:lnTo>
                <a:close/>
              </a:path>
            </a:pathLst>
          </a:custGeom>
          <a:blipFill>
            <a:blip r:embed="rId2"/>
            <a:stretch>
              <a:fillRect l="0" t="0" r="0" b="0"/>
            </a:stretch>
          </a:blipFill>
        </p:spPr>
      </p:sp>
      <p:sp>
        <p:nvSpPr>
          <p:cNvPr name="Freeform 3" id="3"/>
          <p:cNvSpPr/>
          <p:nvPr/>
        </p:nvSpPr>
        <p:spPr>
          <a:xfrm flipH="false" flipV="false" rot="0">
            <a:off x="1730547" y="420261"/>
            <a:ext cx="5959869" cy="9446479"/>
          </a:xfrm>
          <a:custGeom>
            <a:avLst/>
            <a:gdLst/>
            <a:ahLst/>
            <a:cxnLst/>
            <a:rect r="r" b="b" t="t" l="l"/>
            <a:pathLst>
              <a:path h="9446479" w="5959869">
                <a:moveTo>
                  <a:pt x="0" y="0"/>
                </a:moveTo>
                <a:lnTo>
                  <a:pt x="5959869" y="0"/>
                </a:lnTo>
                <a:lnTo>
                  <a:pt x="5959869" y="9446478"/>
                </a:lnTo>
                <a:lnTo>
                  <a:pt x="0" y="944647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416946" y="2089610"/>
            <a:ext cx="4404094" cy="6239511"/>
          </a:xfrm>
          <a:prstGeom prst="rect">
            <a:avLst/>
          </a:prstGeom>
        </p:spPr>
        <p:txBody>
          <a:bodyPr anchor="t" rtlCol="false" tIns="0" lIns="0" bIns="0" rIns="0">
            <a:spAutoFit/>
          </a:bodyPr>
          <a:lstStyle/>
          <a:p>
            <a:pPr algn="ctr">
              <a:lnSpc>
                <a:spcPts val="7123"/>
              </a:lnSpc>
            </a:pPr>
            <a:r>
              <a:rPr lang="en-US" sz="5088">
                <a:solidFill>
                  <a:srgbClr val="000000"/>
                </a:solidFill>
                <a:latin typeface="Dosis"/>
                <a:ea typeface="Dosis"/>
                <a:cs typeface="Dosis"/>
                <a:sym typeface="Dosis"/>
              </a:rPr>
              <a:t>As the number increases,</a:t>
            </a:r>
          </a:p>
          <a:p>
            <a:pPr algn="ctr">
              <a:lnSpc>
                <a:spcPts val="7123"/>
              </a:lnSpc>
            </a:pPr>
            <a:r>
              <a:rPr lang="en-US" sz="5088">
                <a:solidFill>
                  <a:srgbClr val="000000"/>
                </a:solidFill>
                <a:latin typeface="Dosis"/>
                <a:ea typeface="Dosis"/>
                <a:cs typeface="Dosis"/>
                <a:sym typeface="Dosis"/>
              </a:rPr>
              <a:t>the injected target</a:t>
            </a:r>
          </a:p>
          <a:p>
            <a:pPr algn="ctr">
              <a:lnSpc>
                <a:spcPts val="7123"/>
              </a:lnSpc>
            </a:pPr>
            <a:r>
              <a:rPr lang="en-US" sz="5088">
                <a:solidFill>
                  <a:srgbClr val="000000"/>
                </a:solidFill>
                <a:latin typeface="Dosis"/>
                <a:ea typeface="Dosis"/>
                <a:cs typeface="Dosis"/>
                <a:sym typeface="Dosis"/>
              </a:rPr>
              <a:t>identity becomes</a:t>
            </a:r>
          </a:p>
          <a:p>
            <a:pPr algn="ctr">
              <a:lnSpc>
                <a:spcPts val="7123"/>
              </a:lnSpc>
            </a:pPr>
            <a:r>
              <a:rPr lang="en-US" sz="5088">
                <a:solidFill>
                  <a:srgbClr val="000000"/>
                </a:solidFill>
                <a:latin typeface="Dosis"/>
                <a:ea typeface="Dosis"/>
                <a:cs typeface="Dosis"/>
                <a:sym typeface="Dosis"/>
              </a:rPr>
              <a:t>more apparent in</a:t>
            </a:r>
          </a:p>
          <a:p>
            <a:pPr algn="ctr">
              <a:lnSpc>
                <a:spcPts val="7123"/>
              </a:lnSpc>
              <a:spcBef>
                <a:spcPct val="0"/>
              </a:spcBef>
            </a:pPr>
            <a:r>
              <a:rPr lang="en-US" sz="5088">
                <a:solidFill>
                  <a:srgbClr val="000000"/>
                </a:solidFill>
                <a:latin typeface="Dosis"/>
                <a:ea typeface="Dosis"/>
                <a:cs typeface="Dosis"/>
                <a:sym typeface="Dosis"/>
              </a:rPr>
              <a:t>the output image.</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Freeform 2" id="2"/>
          <p:cNvSpPr/>
          <p:nvPr/>
        </p:nvSpPr>
        <p:spPr>
          <a:xfrm flipH="false" flipV="false" rot="0">
            <a:off x="-1333333" y="-61163"/>
            <a:ext cx="20531702" cy="10409325"/>
          </a:xfrm>
          <a:custGeom>
            <a:avLst/>
            <a:gdLst/>
            <a:ahLst/>
            <a:cxnLst/>
            <a:rect r="r" b="b" t="t" l="l"/>
            <a:pathLst>
              <a:path h="10409325" w="20531702">
                <a:moveTo>
                  <a:pt x="0" y="0"/>
                </a:moveTo>
                <a:lnTo>
                  <a:pt x="20531703" y="0"/>
                </a:lnTo>
                <a:lnTo>
                  <a:pt x="20531703" y="10409326"/>
                </a:lnTo>
                <a:lnTo>
                  <a:pt x="0" y="10409326"/>
                </a:lnTo>
                <a:lnTo>
                  <a:pt x="0" y="0"/>
                </a:lnTo>
                <a:close/>
              </a:path>
            </a:pathLst>
          </a:custGeom>
          <a:blipFill>
            <a:blip r:embed="rId2"/>
            <a:stretch>
              <a:fillRect l="0" t="0" r="-582" b="0"/>
            </a:stretch>
          </a:blipFill>
        </p:spPr>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0"/>
            <a:ext cx="15624432" cy="10752297"/>
          </a:xfrm>
          <a:custGeom>
            <a:avLst/>
            <a:gdLst/>
            <a:ahLst/>
            <a:cxnLst/>
            <a:rect r="r" b="b" t="t" l="l"/>
            <a:pathLst>
              <a:path h="10752297" w="15624432">
                <a:moveTo>
                  <a:pt x="0" y="0"/>
                </a:moveTo>
                <a:lnTo>
                  <a:pt x="15624432" y="0"/>
                </a:lnTo>
                <a:lnTo>
                  <a:pt x="15624432" y="10752297"/>
                </a:lnTo>
                <a:lnTo>
                  <a:pt x="0" y="10752297"/>
                </a:lnTo>
                <a:lnTo>
                  <a:pt x="0" y="0"/>
                </a:lnTo>
                <a:close/>
              </a:path>
            </a:pathLst>
          </a:custGeom>
          <a:blipFill>
            <a:blip r:embed="rId2"/>
            <a:stretch>
              <a:fillRect l="0" t="0" r="0" b="0"/>
            </a:stretch>
          </a:blipFill>
        </p:spPr>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Freeform 2" id="2"/>
          <p:cNvSpPr/>
          <p:nvPr/>
        </p:nvSpPr>
        <p:spPr>
          <a:xfrm flipH="false" flipV="false" rot="0">
            <a:off x="0" y="3804394"/>
            <a:ext cx="18288000" cy="3498761"/>
          </a:xfrm>
          <a:custGeom>
            <a:avLst/>
            <a:gdLst/>
            <a:ahLst/>
            <a:cxnLst/>
            <a:rect r="r" b="b" t="t" l="l"/>
            <a:pathLst>
              <a:path h="3498761" w="18288000">
                <a:moveTo>
                  <a:pt x="0" y="0"/>
                </a:moveTo>
                <a:lnTo>
                  <a:pt x="18288000" y="0"/>
                </a:lnTo>
                <a:lnTo>
                  <a:pt x="18288000" y="3498760"/>
                </a:lnTo>
                <a:lnTo>
                  <a:pt x="0" y="3498760"/>
                </a:lnTo>
                <a:lnTo>
                  <a:pt x="0" y="0"/>
                </a:lnTo>
                <a:close/>
              </a:path>
            </a:pathLst>
          </a:custGeom>
          <a:blipFill>
            <a:blip r:embed="rId2"/>
            <a:stretch>
              <a:fillRect l="0" t="0" r="0" b="0"/>
            </a:stretch>
          </a:blipFill>
        </p:spPr>
      </p:sp>
      <p:sp>
        <p:nvSpPr>
          <p:cNvPr name="Freeform 3" id="3"/>
          <p:cNvSpPr/>
          <p:nvPr/>
        </p:nvSpPr>
        <p:spPr>
          <a:xfrm flipH="false" flipV="false" rot="1881806">
            <a:off x="11432985" y="-393998"/>
            <a:ext cx="1446811" cy="4423370"/>
          </a:xfrm>
          <a:custGeom>
            <a:avLst/>
            <a:gdLst/>
            <a:ahLst/>
            <a:cxnLst/>
            <a:rect r="r" b="b" t="t" l="l"/>
            <a:pathLst>
              <a:path h="4423370" w="1446811">
                <a:moveTo>
                  <a:pt x="0" y="0"/>
                </a:moveTo>
                <a:lnTo>
                  <a:pt x="1446810" y="0"/>
                </a:lnTo>
                <a:lnTo>
                  <a:pt x="1446810" y="4423370"/>
                </a:lnTo>
                <a:lnTo>
                  <a:pt x="0" y="4423370"/>
                </a:lnTo>
                <a:lnTo>
                  <a:pt x="0" y="0"/>
                </a:lnTo>
                <a:close/>
              </a:path>
            </a:pathLst>
          </a:custGeom>
          <a:blipFill>
            <a:blip r:embed="rId3"/>
            <a:stretch>
              <a:fillRect l="0" t="0" r="0" b="0"/>
            </a:stretch>
          </a:blipFill>
        </p:spPr>
      </p:sp>
      <p:sp>
        <p:nvSpPr>
          <p:cNvPr name="TextBox 4" id="4"/>
          <p:cNvSpPr txBox="true"/>
          <p:nvPr/>
        </p:nvSpPr>
        <p:spPr>
          <a:xfrm rot="0">
            <a:off x="5403314" y="1712912"/>
            <a:ext cx="6753076" cy="896620"/>
          </a:xfrm>
          <a:prstGeom prst="rect">
            <a:avLst/>
          </a:prstGeom>
        </p:spPr>
        <p:txBody>
          <a:bodyPr anchor="t" rtlCol="false" tIns="0" lIns="0" bIns="0" rIns="0">
            <a:spAutoFit/>
          </a:bodyPr>
          <a:lstStyle/>
          <a:p>
            <a:pPr algn="ctr">
              <a:lnSpc>
                <a:spcPts val="7279"/>
              </a:lnSpc>
              <a:spcBef>
                <a:spcPct val="0"/>
              </a:spcBef>
            </a:pPr>
            <a:r>
              <a:rPr lang="en-US" sz="5199">
                <a:solidFill>
                  <a:srgbClr val="000000"/>
                </a:solidFill>
                <a:latin typeface="Carelia"/>
                <a:ea typeface="Carelia"/>
                <a:cs typeface="Carelia"/>
                <a:sym typeface="Carelia"/>
              </a:rPr>
              <a:t> Quantitative Results</a:t>
            </a: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Freeform 2" id="2"/>
          <p:cNvSpPr/>
          <p:nvPr/>
        </p:nvSpPr>
        <p:spPr>
          <a:xfrm flipH="false" flipV="false" rot="0">
            <a:off x="515876" y="-1274518"/>
            <a:ext cx="8041156" cy="12350505"/>
          </a:xfrm>
          <a:custGeom>
            <a:avLst/>
            <a:gdLst/>
            <a:ahLst/>
            <a:cxnLst/>
            <a:rect r="r" b="b" t="t" l="l"/>
            <a:pathLst>
              <a:path h="12350505" w="8041156">
                <a:moveTo>
                  <a:pt x="0" y="0"/>
                </a:moveTo>
                <a:lnTo>
                  <a:pt x="8041156" y="0"/>
                </a:lnTo>
                <a:lnTo>
                  <a:pt x="8041156" y="12350505"/>
                </a:lnTo>
                <a:lnTo>
                  <a:pt x="0" y="12350505"/>
                </a:lnTo>
                <a:lnTo>
                  <a:pt x="0" y="0"/>
                </a:lnTo>
                <a:close/>
              </a:path>
            </a:pathLst>
          </a:custGeom>
          <a:blipFill>
            <a:blip r:embed="rId2"/>
            <a:stretch>
              <a:fillRect l="0" t="0" r="0" b="0"/>
            </a:stretch>
          </a:blipFill>
        </p:spPr>
      </p:sp>
      <p:sp>
        <p:nvSpPr>
          <p:cNvPr name="Freeform 3" id="3"/>
          <p:cNvSpPr/>
          <p:nvPr/>
        </p:nvSpPr>
        <p:spPr>
          <a:xfrm flipH="false" flipV="false" rot="0">
            <a:off x="10590191" y="420261"/>
            <a:ext cx="5959869" cy="9446479"/>
          </a:xfrm>
          <a:custGeom>
            <a:avLst/>
            <a:gdLst/>
            <a:ahLst/>
            <a:cxnLst/>
            <a:rect r="r" b="b" t="t" l="l"/>
            <a:pathLst>
              <a:path h="9446479" w="5959869">
                <a:moveTo>
                  <a:pt x="0" y="0"/>
                </a:moveTo>
                <a:lnTo>
                  <a:pt x="5959869" y="0"/>
                </a:lnTo>
                <a:lnTo>
                  <a:pt x="5959869" y="9446478"/>
                </a:lnTo>
                <a:lnTo>
                  <a:pt x="0" y="944647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1171545" y="1713736"/>
            <a:ext cx="4712641" cy="6975129"/>
          </a:xfrm>
          <a:prstGeom prst="rect">
            <a:avLst/>
          </a:prstGeom>
        </p:spPr>
        <p:txBody>
          <a:bodyPr anchor="t" rtlCol="false" tIns="0" lIns="0" bIns="0" rIns="0">
            <a:spAutoFit/>
          </a:bodyPr>
          <a:lstStyle/>
          <a:p>
            <a:pPr algn="ctr">
              <a:lnSpc>
                <a:spcPts val="6137"/>
              </a:lnSpc>
            </a:pPr>
            <a:r>
              <a:rPr lang="en-US" sz="4383">
                <a:solidFill>
                  <a:srgbClr val="000000"/>
                </a:solidFill>
                <a:latin typeface="Dosis"/>
                <a:ea typeface="Dosis"/>
                <a:cs typeface="Dosis"/>
                <a:sym typeface="Dosis"/>
              </a:rPr>
              <a:t>Comparison with Textual Inversion method.</a:t>
            </a:r>
          </a:p>
          <a:p>
            <a:pPr algn="ctr">
              <a:lnSpc>
                <a:spcPts val="6137"/>
              </a:lnSpc>
              <a:spcBef>
                <a:spcPct val="0"/>
              </a:spcBef>
            </a:pPr>
            <a:r>
              <a:rPr lang="en-US" sz="4383">
                <a:solidFill>
                  <a:srgbClr val="000000"/>
                </a:solidFill>
                <a:latin typeface="Dosis"/>
                <a:ea typeface="Dosis"/>
                <a:cs typeface="Dosis"/>
                <a:sym typeface="Dosis"/>
              </a:rPr>
              <a:t>  Textual embedding guided image synthesis fails to preserve the background of the source images. </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bg>
      <p:bgPr>
        <a:solidFill>
          <a:srgbClr val="F8F7F4"/>
        </a:solidFill>
      </p:bgPr>
    </p:bg>
    <p:spTree>
      <p:nvGrpSpPr>
        <p:cNvPr id="1" name=""/>
        <p:cNvGrpSpPr/>
        <p:nvPr/>
      </p:nvGrpSpPr>
      <p:grpSpPr>
        <a:xfrm>
          <a:off x="0" y="0"/>
          <a:ext cx="0" cy="0"/>
          <a:chOff x="0" y="0"/>
          <a:chExt cx="0" cy="0"/>
        </a:xfrm>
      </p:grpSpPr>
      <p:sp>
        <p:nvSpPr>
          <p:cNvPr name="Freeform 2" id="2"/>
          <p:cNvSpPr/>
          <p:nvPr/>
        </p:nvSpPr>
        <p:spPr>
          <a:xfrm flipH="false" flipV="false" rot="964372">
            <a:off x="14014523" y="795186"/>
            <a:ext cx="4440533" cy="2050719"/>
          </a:xfrm>
          <a:custGeom>
            <a:avLst/>
            <a:gdLst/>
            <a:ahLst/>
            <a:cxnLst/>
            <a:rect r="r" b="b" t="t" l="l"/>
            <a:pathLst>
              <a:path h="2050719" w="4440533">
                <a:moveTo>
                  <a:pt x="0" y="0"/>
                </a:moveTo>
                <a:lnTo>
                  <a:pt x="4440534" y="0"/>
                </a:lnTo>
                <a:lnTo>
                  <a:pt x="4440534" y="2050719"/>
                </a:lnTo>
                <a:lnTo>
                  <a:pt x="0" y="20507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3015091"/>
            <a:ext cx="16230600" cy="5506720"/>
          </a:xfrm>
          <a:prstGeom prst="rect">
            <a:avLst/>
          </a:prstGeom>
        </p:spPr>
        <p:txBody>
          <a:bodyPr anchor="t" rtlCol="false" tIns="0" lIns="0" bIns="0" rIns="0">
            <a:spAutoFit/>
          </a:bodyPr>
          <a:lstStyle/>
          <a:p>
            <a:pPr algn="ctr">
              <a:lnSpc>
                <a:spcPts val="7279"/>
              </a:lnSpc>
              <a:spcBef>
                <a:spcPct val="0"/>
              </a:spcBef>
            </a:pPr>
            <a:r>
              <a:rPr lang="en-US" sz="5199">
                <a:solidFill>
                  <a:srgbClr val="000000"/>
                </a:solidFill>
                <a:latin typeface="Dosis"/>
                <a:ea typeface="Dosis"/>
                <a:cs typeface="Dosis"/>
                <a:sym typeface="Dosis"/>
              </a:rPr>
              <a:t>The paper introduces a new approach to generating storybook images that use large language models to guide the process, with a focus on maintaining character identity and background details. The proposed method performs better than existing approaches in terms of consistency and preserving background elements in the generated images.</a:t>
            </a:r>
          </a:p>
        </p:txBody>
      </p:sp>
      <p:sp>
        <p:nvSpPr>
          <p:cNvPr name="TextBox 4" id="4"/>
          <p:cNvSpPr txBox="true"/>
          <p:nvPr/>
        </p:nvSpPr>
        <p:spPr>
          <a:xfrm rot="0">
            <a:off x="7246069" y="923925"/>
            <a:ext cx="3795861" cy="896620"/>
          </a:xfrm>
          <a:prstGeom prst="rect">
            <a:avLst/>
          </a:prstGeom>
        </p:spPr>
        <p:txBody>
          <a:bodyPr anchor="t" rtlCol="false" tIns="0" lIns="0" bIns="0" rIns="0">
            <a:spAutoFit/>
          </a:bodyPr>
          <a:lstStyle/>
          <a:p>
            <a:pPr algn="ctr">
              <a:lnSpc>
                <a:spcPts val="7279"/>
              </a:lnSpc>
              <a:spcBef>
                <a:spcPct val="0"/>
              </a:spcBef>
            </a:pPr>
            <a:r>
              <a:rPr lang="en-US" sz="5199">
                <a:solidFill>
                  <a:srgbClr val="000000"/>
                </a:solidFill>
                <a:latin typeface="Carelia"/>
                <a:ea typeface="Carelia"/>
                <a:cs typeface="Carelia"/>
                <a:sym typeface="Carelia"/>
              </a:rPr>
              <a:t>Conclusion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TextBox 3" id="3"/>
          <p:cNvSpPr txBox="true"/>
          <p:nvPr/>
        </p:nvSpPr>
        <p:spPr>
          <a:xfrm rot="0">
            <a:off x="5005483" y="923925"/>
            <a:ext cx="7861102" cy="920115"/>
          </a:xfrm>
          <a:prstGeom prst="rect">
            <a:avLst/>
          </a:prstGeom>
        </p:spPr>
        <p:txBody>
          <a:bodyPr anchor="t" rtlCol="false" tIns="0" lIns="0" bIns="0" rIns="0">
            <a:spAutoFit/>
          </a:bodyPr>
          <a:lstStyle/>
          <a:p>
            <a:pPr algn="ctr" marL="0" indent="0" lvl="0">
              <a:lnSpc>
                <a:spcPts val="7559"/>
              </a:lnSpc>
              <a:spcBef>
                <a:spcPct val="0"/>
              </a:spcBef>
            </a:pPr>
            <a:r>
              <a:rPr lang="en-US" b="true" sz="5399">
                <a:solidFill>
                  <a:srgbClr val="000000"/>
                </a:solidFill>
                <a:latin typeface="Canva Sans Bold"/>
                <a:ea typeface="Canva Sans Bold"/>
                <a:cs typeface="Canva Sans Bold"/>
                <a:sym typeface="Canva Sans Bold"/>
              </a:rPr>
              <a:t>The proposed solution  </a:t>
            </a:r>
          </a:p>
        </p:txBody>
      </p:sp>
      <p:sp>
        <p:nvSpPr>
          <p:cNvPr name="TextBox 4" id="4"/>
          <p:cNvSpPr txBox="true"/>
          <p:nvPr/>
        </p:nvSpPr>
        <p:spPr>
          <a:xfrm rot="0">
            <a:off x="1913192" y="3139513"/>
            <a:ext cx="14841811" cy="3779948"/>
          </a:xfrm>
          <a:prstGeom prst="rect">
            <a:avLst/>
          </a:prstGeom>
        </p:spPr>
        <p:txBody>
          <a:bodyPr anchor="t" rtlCol="false" tIns="0" lIns="0" bIns="0" rIns="0">
            <a:spAutoFit/>
          </a:bodyPr>
          <a:lstStyle/>
          <a:p>
            <a:pPr algn="ctr">
              <a:lnSpc>
                <a:spcPts val="5029"/>
              </a:lnSpc>
            </a:pPr>
            <a:r>
              <a:rPr lang="en-US" sz="3592">
                <a:solidFill>
                  <a:srgbClr val="000000"/>
                </a:solidFill>
                <a:latin typeface="Canva Sans"/>
                <a:ea typeface="Canva Sans"/>
                <a:cs typeface="Canva Sans"/>
                <a:sym typeface="Canva Sans"/>
              </a:rPr>
              <a:t>Develop a </a:t>
            </a:r>
            <a:r>
              <a:rPr lang="en-US" sz="3592" b="true">
                <a:solidFill>
                  <a:srgbClr val="000000"/>
                </a:solidFill>
                <a:latin typeface="Canva Sans Bold"/>
                <a:ea typeface="Canva Sans Bold"/>
                <a:cs typeface="Canva Sans Bold"/>
                <a:sym typeface="Canva Sans Bold"/>
              </a:rPr>
              <a:t>training-free</a:t>
            </a:r>
            <a:r>
              <a:rPr lang="en-US" sz="3592">
                <a:solidFill>
                  <a:srgbClr val="000000"/>
                </a:solidFill>
                <a:latin typeface="Canva Sans"/>
                <a:ea typeface="Canva Sans"/>
                <a:cs typeface="Canva Sans"/>
                <a:sym typeface="Canva Sans"/>
              </a:rPr>
              <a:t> pipeline for coherent storybook generation.</a:t>
            </a:r>
          </a:p>
          <a:p>
            <a:pPr algn="ctr">
              <a:lnSpc>
                <a:spcPts val="5029"/>
              </a:lnSpc>
            </a:pPr>
          </a:p>
          <a:p>
            <a:pPr algn="ctr">
              <a:lnSpc>
                <a:spcPts val="5029"/>
              </a:lnSpc>
            </a:pPr>
            <a:r>
              <a:rPr lang="en-US" sz="3592">
                <a:solidFill>
                  <a:srgbClr val="000000"/>
                </a:solidFill>
                <a:latin typeface="Canva Sans"/>
                <a:ea typeface="Canva Sans"/>
                <a:cs typeface="Canva Sans"/>
                <a:sym typeface="Canva Sans"/>
              </a:rPr>
              <a:t>Achieved using:</a:t>
            </a:r>
          </a:p>
          <a:p>
            <a:pPr algn="ctr">
              <a:lnSpc>
                <a:spcPts val="5029"/>
              </a:lnSpc>
            </a:pPr>
            <a:r>
              <a:rPr lang="en-US" sz="3592" b="true">
                <a:solidFill>
                  <a:srgbClr val="000000"/>
                </a:solidFill>
                <a:latin typeface="Canva Sans Bold"/>
                <a:ea typeface="Canva Sans Bold"/>
                <a:cs typeface="Canva Sans Bold"/>
                <a:sym typeface="Canva Sans Bold"/>
              </a:rPr>
              <a:t>Textual inversion</a:t>
            </a:r>
          </a:p>
          <a:p>
            <a:pPr algn="ctr">
              <a:lnSpc>
                <a:spcPts val="5029"/>
              </a:lnSpc>
            </a:pPr>
            <a:r>
              <a:rPr lang="en-US" sz="3592" b="true">
                <a:solidFill>
                  <a:srgbClr val="000000"/>
                </a:solidFill>
                <a:latin typeface="Canva Sans Bold"/>
                <a:ea typeface="Canva Sans Bold"/>
                <a:cs typeface="Canva Sans Bold"/>
                <a:sym typeface="Canva Sans Bold"/>
              </a:rPr>
              <a:t>Detector-based semantic image editing</a:t>
            </a:r>
          </a:p>
          <a:p>
            <a:pPr algn="ctr">
              <a:lnSpc>
                <a:spcPts val="502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false" flipV="false" rot="0">
            <a:off x="1563630" y="2407092"/>
            <a:ext cx="10893140" cy="2606630"/>
          </a:xfrm>
          <a:custGeom>
            <a:avLst/>
            <a:gdLst/>
            <a:ahLst/>
            <a:cxnLst/>
            <a:rect r="r" b="b" t="t" l="l"/>
            <a:pathLst>
              <a:path h="2606630" w="10893140">
                <a:moveTo>
                  <a:pt x="0" y="0"/>
                </a:moveTo>
                <a:lnTo>
                  <a:pt x="10893140" y="0"/>
                </a:lnTo>
                <a:lnTo>
                  <a:pt x="10893140" y="2606631"/>
                </a:lnTo>
                <a:lnTo>
                  <a:pt x="0" y="2606631"/>
                </a:lnTo>
                <a:lnTo>
                  <a:pt x="0" y="0"/>
                </a:lnTo>
                <a:close/>
              </a:path>
            </a:pathLst>
          </a:custGeom>
          <a:blipFill>
            <a:blip r:embed="rId3"/>
            <a:stretch>
              <a:fillRect l="0" t="0" r="0" b="0"/>
            </a:stretch>
          </a:blipFill>
        </p:spPr>
      </p:sp>
      <p:sp>
        <p:nvSpPr>
          <p:cNvPr name="TextBox 4" id="4"/>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
        <p:nvSpPr>
          <p:cNvPr name="TextBox 5" id="5"/>
          <p:cNvSpPr txBox="true"/>
          <p:nvPr/>
        </p:nvSpPr>
        <p:spPr>
          <a:xfrm rot="0">
            <a:off x="1563630" y="1153896"/>
            <a:ext cx="5171242"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Diffusion model</a:t>
            </a:r>
          </a:p>
        </p:txBody>
      </p:sp>
      <p:sp>
        <p:nvSpPr>
          <p:cNvPr name="TextBox 6" id="6"/>
          <p:cNvSpPr txBox="true"/>
          <p:nvPr/>
        </p:nvSpPr>
        <p:spPr>
          <a:xfrm rot="0">
            <a:off x="1563630" y="5388082"/>
            <a:ext cx="11799094" cy="3066453"/>
          </a:xfrm>
          <a:prstGeom prst="rect">
            <a:avLst/>
          </a:prstGeom>
        </p:spPr>
        <p:txBody>
          <a:bodyPr anchor="t" rtlCol="false" tIns="0" lIns="0" bIns="0" rIns="0">
            <a:spAutoFit/>
          </a:bodyPr>
          <a:lstStyle/>
          <a:p>
            <a:pPr algn="l" marL="1006803" indent="-503401" lvl="1">
              <a:lnSpc>
                <a:spcPts val="8300"/>
              </a:lnSpc>
              <a:buAutoNum type="arabicPeriod" startAt="1"/>
            </a:pPr>
            <a:r>
              <a:rPr lang="en-US" sz="4663">
                <a:solidFill>
                  <a:srgbClr val="000000"/>
                </a:solidFill>
                <a:latin typeface="Canva Sans"/>
                <a:ea typeface="Canva Sans"/>
                <a:cs typeface="Canva Sans"/>
                <a:sym typeface="Canva Sans"/>
              </a:rPr>
              <a:t>Adding noise</a:t>
            </a:r>
          </a:p>
          <a:p>
            <a:pPr algn="l" marL="1006803" indent="-503401" lvl="1">
              <a:lnSpc>
                <a:spcPts val="8300"/>
              </a:lnSpc>
              <a:buAutoNum type="arabicPeriod" startAt="1"/>
            </a:pPr>
            <a:r>
              <a:rPr lang="en-US" sz="4663">
                <a:solidFill>
                  <a:srgbClr val="000000"/>
                </a:solidFill>
                <a:latin typeface="Canva Sans"/>
                <a:ea typeface="Canva Sans"/>
                <a:cs typeface="Canva Sans"/>
                <a:sym typeface="Canva Sans"/>
              </a:rPr>
              <a:t>Reversing the noise</a:t>
            </a:r>
          </a:p>
          <a:p>
            <a:pPr algn="l" marL="1006803" indent="-503401" lvl="1">
              <a:lnSpc>
                <a:spcPts val="8300"/>
              </a:lnSpc>
              <a:buAutoNum type="arabicPeriod" startAt="1"/>
            </a:pPr>
            <a:r>
              <a:rPr lang="en-US" sz="4663">
                <a:solidFill>
                  <a:srgbClr val="000000"/>
                </a:solidFill>
                <a:latin typeface="Canva Sans"/>
                <a:ea typeface="Canva Sans"/>
                <a:cs typeface="Canva Sans"/>
                <a:sym typeface="Canva Sans"/>
              </a:rPr>
              <a:t>Learning to draw a butterfly (Analogy)</a:t>
            </a:r>
          </a:p>
        </p:txBody>
      </p:sp>
      <p:sp>
        <p:nvSpPr>
          <p:cNvPr name="Freeform 7" id="7"/>
          <p:cNvSpPr/>
          <p:nvPr/>
        </p:nvSpPr>
        <p:spPr>
          <a:xfrm flipH="false" flipV="false" rot="0">
            <a:off x="14232400" y="6112478"/>
            <a:ext cx="2863347" cy="2894206"/>
          </a:xfrm>
          <a:custGeom>
            <a:avLst/>
            <a:gdLst/>
            <a:ahLst/>
            <a:cxnLst/>
            <a:rect r="r" b="b" t="t" l="l"/>
            <a:pathLst>
              <a:path h="2894206" w="2863347">
                <a:moveTo>
                  <a:pt x="0" y="0"/>
                </a:moveTo>
                <a:lnTo>
                  <a:pt x="2863347" y="0"/>
                </a:lnTo>
                <a:lnTo>
                  <a:pt x="2863347" y="2894206"/>
                </a:lnTo>
                <a:lnTo>
                  <a:pt x="0" y="28942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false" flipV="false" rot="0">
            <a:off x="2261035" y="2289298"/>
            <a:ext cx="13765929" cy="5640630"/>
          </a:xfrm>
          <a:custGeom>
            <a:avLst/>
            <a:gdLst/>
            <a:ahLst/>
            <a:cxnLst/>
            <a:rect r="r" b="b" t="t" l="l"/>
            <a:pathLst>
              <a:path h="5640630" w="13765929">
                <a:moveTo>
                  <a:pt x="0" y="0"/>
                </a:moveTo>
                <a:lnTo>
                  <a:pt x="13765930" y="0"/>
                </a:lnTo>
                <a:lnTo>
                  <a:pt x="13765930" y="5640630"/>
                </a:lnTo>
                <a:lnTo>
                  <a:pt x="0" y="5640630"/>
                </a:lnTo>
                <a:lnTo>
                  <a:pt x="0" y="0"/>
                </a:lnTo>
                <a:close/>
              </a:path>
            </a:pathLst>
          </a:custGeom>
          <a:blipFill>
            <a:blip r:embed="rId3"/>
            <a:stretch>
              <a:fillRect l="0" t="0" r="0" b="-23550"/>
            </a:stretch>
          </a:blipFill>
        </p:spPr>
      </p:sp>
      <p:sp>
        <p:nvSpPr>
          <p:cNvPr name="TextBox 4" id="4"/>
          <p:cNvSpPr txBox="true"/>
          <p:nvPr/>
        </p:nvSpPr>
        <p:spPr>
          <a:xfrm rot="0">
            <a:off x="6422454" y="1157519"/>
            <a:ext cx="4646057" cy="887095"/>
          </a:xfrm>
          <a:prstGeom prst="rect">
            <a:avLst/>
          </a:prstGeom>
        </p:spPr>
        <p:txBody>
          <a:bodyPr anchor="t" rtlCol="false" tIns="0" lIns="0" bIns="0" rIns="0">
            <a:spAutoFit/>
          </a:bodyPr>
          <a:lstStyle/>
          <a:p>
            <a:pPr algn="ctr" marL="0" indent="0" lvl="0">
              <a:lnSpc>
                <a:spcPts val="7279"/>
              </a:lnSpc>
              <a:spcBef>
                <a:spcPct val="0"/>
              </a:spcBef>
            </a:pPr>
            <a:r>
              <a:rPr lang="en-US" b="true" sz="5199">
                <a:solidFill>
                  <a:srgbClr val="000000"/>
                </a:solidFill>
                <a:latin typeface="Canva Sans Bold"/>
                <a:ea typeface="Canva Sans Bold"/>
                <a:cs typeface="Canva Sans Bold"/>
                <a:sym typeface="Canva Sans Bold"/>
              </a:rPr>
              <a:t>Related Works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1852332" y="1028700"/>
            <a:ext cx="14154503" cy="8229600"/>
            <a:chOff x="0" y="0"/>
            <a:chExt cx="3727935" cy="2167467"/>
          </a:xfrm>
        </p:grpSpPr>
        <p:sp>
          <p:nvSpPr>
            <p:cNvPr name="Freeform 4" id="4"/>
            <p:cNvSpPr/>
            <p:nvPr/>
          </p:nvSpPr>
          <p:spPr>
            <a:xfrm flipH="false" flipV="false" rot="0">
              <a:off x="0" y="0"/>
              <a:ext cx="3727935" cy="2167467"/>
            </a:xfrm>
            <a:custGeom>
              <a:avLst/>
              <a:gdLst/>
              <a:ahLst/>
              <a:cxnLst/>
              <a:rect r="r" b="b" t="t" l="l"/>
              <a:pathLst>
                <a:path h="2167467" w="3727935">
                  <a:moveTo>
                    <a:pt x="6017" y="0"/>
                  </a:moveTo>
                  <a:lnTo>
                    <a:pt x="3721918" y="0"/>
                  </a:lnTo>
                  <a:cubicBezTo>
                    <a:pt x="3725241" y="0"/>
                    <a:pt x="3727935" y="2694"/>
                    <a:pt x="3727935" y="6017"/>
                  </a:cubicBezTo>
                  <a:lnTo>
                    <a:pt x="3727935" y="2161450"/>
                  </a:lnTo>
                  <a:cubicBezTo>
                    <a:pt x="3727935" y="2164773"/>
                    <a:pt x="3725241" y="2167467"/>
                    <a:pt x="3721918" y="2167467"/>
                  </a:cubicBezTo>
                  <a:lnTo>
                    <a:pt x="6017" y="2167467"/>
                  </a:lnTo>
                  <a:cubicBezTo>
                    <a:pt x="2694" y="2167467"/>
                    <a:pt x="0" y="2164773"/>
                    <a:pt x="0" y="2161450"/>
                  </a:cubicBezTo>
                  <a:lnTo>
                    <a:pt x="0" y="6017"/>
                  </a:lnTo>
                  <a:cubicBezTo>
                    <a:pt x="0" y="2694"/>
                    <a:pt x="2694" y="0"/>
                    <a:pt x="6017" y="0"/>
                  </a:cubicBezTo>
                  <a:close/>
                </a:path>
              </a:pathLst>
            </a:custGeom>
            <a:solidFill>
              <a:srgbClr val="FFFFFF"/>
            </a:solidFill>
            <a:ln w="38100" cap="sq">
              <a:solidFill>
                <a:srgbClr val="000000"/>
              </a:solidFill>
              <a:prstDash val="solid"/>
              <a:miter/>
            </a:ln>
          </p:spPr>
        </p:sp>
        <p:sp>
          <p:nvSpPr>
            <p:cNvPr name="TextBox 5" id="5"/>
            <p:cNvSpPr txBox="true"/>
            <p:nvPr/>
          </p:nvSpPr>
          <p:spPr>
            <a:xfrm>
              <a:off x="0" y="-47625"/>
              <a:ext cx="3727935" cy="2215092"/>
            </a:xfrm>
            <a:prstGeom prst="rect">
              <a:avLst/>
            </a:prstGeom>
          </p:spPr>
          <p:txBody>
            <a:bodyPr anchor="ctr" rtlCol="false" tIns="50800" lIns="50800" bIns="50800" rIns="50800"/>
            <a:lstStyle/>
            <a:p>
              <a:pPr algn="ctr">
                <a:lnSpc>
                  <a:spcPts val="3210"/>
                </a:lnSpc>
              </a:pPr>
            </a:p>
          </p:txBody>
        </p:sp>
      </p:grpSp>
      <p:grpSp>
        <p:nvGrpSpPr>
          <p:cNvPr name="Group 6" id="6"/>
          <p:cNvGrpSpPr/>
          <p:nvPr/>
        </p:nvGrpSpPr>
        <p:grpSpPr>
          <a:xfrm rot="0">
            <a:off x="3437385" y="3367245"/>
            <a:ext cx="1855658" cy="185565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38100" cap="sq">
              <a:solidFill>
                <a:srgbClr val="000000"/>
              </a:solidFill>
              <a:prstDash val="solid"/>
              <a:miter/>
            </a:ln>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3210"/>
                </a:lnSpc>
              </a:pPr>
            </a:p>
          </p:txBody>
        </p:sp>
      </p:grpSp>
      <p:sp>
        <p:nvSpPr>
          <p:cNvPr name="Freeform 9" id="9"/>
          <p:cNvSpPr/>
          <p:nvPr/>
        </p:nvSpPr>
        <p:spPr>
          <a:xfrm flipH="false" flipV="false" rot="0">
            <a:off x="276159" y="6894969"/>
            <a:ext cx="3835024" cy="3091905"/>
          </a:xfrm>
          <a:custGeom>
            <a:avLst/>
            <a:gdLst/>
            <a:ahLst/>
            <a:cxnLst/>
            <a:rect r="r" b="b" t="t" l="l"/>
            <a:pathLst>
              <a:path h="3091905" w="3835024">
                <a:moveTo>
                  <a:pt x="0" y="0"/>
                </a:moveTo>
                <a:lnTo>
                  <a:pt x="3835024" y="0"/>
                </a:lnTo>
                <a:lnTo>
                  <a:pt x="3835024" y="3091905"/>
                </a:lnTo>
                <a:lnTo>
                  <a:pt x="0" y="30919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0" id="10"/>
          <p:cNvGrpSpPr/>
          <p:nvPr/>
        </p:nvGrpSpPr>
        <p:grpSpPr>
          <a:xfrm rot="0">
            <a:off x="6623173" y="3367245"/>
            <a:ext cx="1855658" cy="185565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38100" cap="sq">
              <a:solidFill>
                <a:srgbClr val="000000"/>
              </a:solidFill>
              <a:prstDash val="solid"/>
              <a:miter/>
            </a:ln>
          </p:spPr>
        </p:sp>
        <p:sp>
          <p:nvSpPr>
            <p:cNvPr name="TextBox 12" id="12"/>
            <p:cNvSpPr txBox="true"/>
            <p:nvPr/>
          </p:nvSpPr>
          <p:spPr>
            <a:xfrm>
              <a:off x="76200" y="28575"/>
              <a:ext cx="660400" cy="708025"/>
            </a:xfrm>
            <a:prstGeom prst="rect">
              <a:avLst/>
            </a:prstGeom>
          </p:spPr>
          <p:txBody>
            <a:bodyPr anchor="ctr" rtlCol="false" tIns="50800" lIns="50800" bIns="50800" rIns="50800"/>
            <a:lstStyle/>
            <a:p>
              <a:pPr algn="ctr">
                <a:lnSpc>
                  <a:spcPts val="3210"/>
                </a:lnSpc>
              </a:pPr>
            </a:p>
          </p:txBody>
        </p:sp>
      </p:grpSp>
      <p:grpSp>
        <p:nvGrpSpPr>
          <p:cNvPr name="Group 13" id="13"/>
          <p:cNvGrpSpPr/>
          <p:nvPr/>
        </p:nvGrpSpPr>
        <p:grpSpPr>
          <a:xfrm rot="0">
            <a:off x="9809169" y="3367245"/>
            <a:ext cx="1855658" cy="1855658"/>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38100" cap="sq">
              <a:solidFill>
                <a:srgbClr val="000000"/>
              </a:solidFill>
              <a:prstDash val="solid"/>
              <a:miter/>
            </a:ln>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3210"/>
                </a:lnSpc>
              </a:pPr>
            </a:p>
          </p:txBody>
        </p:sp>
      </p:grpSp>
      <p:grpSp>
        <p:nvGrpSpPr>
          <p:cNvPr name="Group 16" id="16"/>
          <p:cNvGrpSpPr/>
          <p:nvPr/>
        </p:nvGrpSpPr>
        <p:grpSpPr>
          <a:xfrm rot="0">
            <a:off x="12798302" y="3367245"/>
            <a:ext cx="1855658" cy="1855658"/>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38100" cap="sq">
              <a:solidFill>
                <a:srgbClr val="000000"/>
              </a:solidFill>
              <a:prstDash val="solid"/>
              <a:miter/>
            </a:ln>
          </p:spPr>
        </p:sp>
        <p:sp>
          <p:nvSpPr>
            <p:cNvPr name="TextBox 18" id="18"/>
            <p:cNvSpPr txBox="true"/>
            <p:nvPr/>
          </p:nvSpPr>
          <p:spPr>
            <a:xfrm>
              <a:off x="76200" y="28575"/>
              <a:ext cx="660400" cy="708025"/>
            </a:xfrm>
            <a:prstGeom prst="rect">
              <a:avLst/>
            </a:prstGeom>
          </p:spPr>
          <p:txBody>
            <a:bodyPr anchor="ctr" rtlCol="false" tIns="50800" lIns="50800" bIns="50800" rIns="50800"/>
            <a:lstStyle/>
            <a:p>
              <a:pPr algn="ctr">
                <a:lnSpc>
                  <a:spcPts val="3210"/>
                </a:lnSpc>
              </a:pPr>
            </a:p>
          </p:txBody>
        </p:sp>
      </p:grpSp>
      <p:sp>
        <p:nvSpPr>
          <p:cNvPr name="Freeform 19" id="19"/>
          <p:cNvSpPr/>
          <p:nvPr/>
        </p:nvSpPr>
        <p:spPr>
          <a:xfrm flipH="false" flipV="false" rot="0">
            <a:off x="13236452" y="3621704"/>
            <a:ext cx="996588" cy="1346740"/>
          </a:xfrm>
          <a:custGeom>
            <a:avLst/>
            <a:gdLst/>
            <a:ahLst/>
            <a:cxnLst/>
            <a:rect r="r" b="b" t="t" l="l"/>
            <a:pathLst>
              <a:path h="1346740" w="996588">
                <a:moveTo>
                  <a:pt x="0" y="0"/>
                </a:moveTo>
                <a:lnTo>
                  <a:pt x="996587" y="0"/>
                </a:lnTo>
                <a:lnTo>
                  <a:pt x="996587" y="1346740"/>
                </a:lnTo>
                <a:lnTo>
                  <a:pt x="0" y="134674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0" id="20"/>
          <p:cNvSpPr/>
          <p:nvPr/>
        </p:nvSpPr>
        <p:spPr>
          <a:xfrm flipH="false" flipV="false" rot="0">
            <a:off x="11664827" y="7806013"/>
            <a:ext cx="5792103" cy="2522235"/>
          </a:xfrm>
          <a:custGeom>
            <a:avLst/>
            <a:gdLst/>
            <a:ahLst/>
            <a:cxnLst/>
            <a:rect r="r" b="b" t="t" l="l"/>
            <a:pathLst>
              <a:path h="2522235" w="5792103">
                <a:moveTo>
                  <a:pt x="0" y="0"/>
                </a:moveTo>
                <a:lnTo>
                  <a:pt x="5792103" y="0"/>
                </a:lnTo>
                <a:lnTo>
                  <a:pt x="5792103" y="2522235"/>
                </a:lnTo>
                <a:lnTo>
                  <a:pt x="0" y="252223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1" id="21"/>
          <p:cNvSpPr/>
          <p:nvPr/>
        </p:nvSpPr>
        <p:spPr>
          <a:xfrm flipH="false" flipV="false" rot="0">
            <a:off x="3806927" y="3716406"/>
            <a:ext cx="1116574" cy="1116574"/>
          </a:xfrm>
          <a:custGeom>
            <a:avLst/>
            <a:gdLst/>
            <a:ahLst/>
            <a:cxnLst/>
            <a:rect r="r" b="b" t="t" l="l"/>
            <a:pathLst>
              <a:path h="1116574" w="1116574">
                <a:moveTo>
                  <a:pt x="0" y="0"/>
                </a:moveTo>
                <a:lnTo>
                  <a:pt x="1116573" y="0"/>
                </a:lnTo>
                <a:lnTo>
                  <a:pt x="1116573" y="1116574"/>
                </a:lnTo>
                <a:lnTo>
                  <a:pt x="0" y="111657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22" id="22"/>
          <p:cNvSpPr/>
          <p:nvPr/>
        </p:nvSpPr>
        <p:spPr>
          <a:xfrm flipH="false" flipV="false" rot="-2700000">
            <a:off x="6996001" y="3839540"/>
            <a:ext cx="1110210" cy="1067820"/>
          </a:xfrm>
          <a:custGeom>
            <a:avLst/>
            <a:gdLst/>
            <a:ahLst/>
            <a:cxnLst/>
            <a:rect r="r" b="b" t="t" l="l"/>
            <a:pathLst>
              <a:path h="1067820" w="1110210">
                <a:moveTo>
                  <a:pt x="0" y="0"/>
                </a:moveTo>
                <a:lnTo>
                  <a:pt x="1110210" y="0"/>
                </a:lnTo>
                <a:lnTo>
                  <a:pt x="1110210" y="1067820"/>
                </a:lnTo>
                <a:lnTo>
                  <a:pt x="0" y="106782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23" id="23"/>
          <p:cNvSpPr/>
          <p:nvPr/>
        </p:nvSpPr>
        <p:spPr>
          <a:xfrm flipH="false" flipV="false" rot="0">
            <a:off x="10279143" y="3837219"/>
            <a:ext cx="915709" cy="915709"/>
          </a:xfrm>
          <a:custGeom>
            <a:avLst/>
            <a:gdLst/>
            <a:ahLst/>
            <a:cxnLst/>
            <a:rect r="r" b="b" t="t" l="l"/>
            <a:pathLst>
              <a:path h="915709" w="915709">
                <a:moveTo>
                  <a:pt x="0" y="0"/>
                </a:moveTo>
                <a:lnTo>
                  <a:pt x="915710" y="0"/>
                </a:lnTo>
                <a:lnTo>
                  <a:pt x="915710" y="915709"/>
                </a:lnTo>
                <a:lnTo>
                  <a:pt x="0" y="915709"/>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24" id="24"/>
          <p:cNvSpPr txBox="true"/>
          <p:nvPr/>
        </p:nvSpPr>
        <p:spPr>
          <a:xfrm rot="0">
            <a:off x="4548481" y="1448055"/>
            <a:ext cx="8762207" cy="1086934"/>
          </a:xfrm>
          <a:prstGeom prst="rect">
            <a:avLst/>
          </a:prstGeom>
        </p:spPr>
        <p:txBody>
          <a:bodyPr anchor="t" rtlCol="false" tIns="0" lIns="0" bIns="0" rIns="0">
            <a:spAutoFit/>
          </a:bodyPr>
          <a:lstStyle/>
          <a:p>
            <a:pPr algn="ctr" marL="0" indent="0" lvl="0">
              <a:lnSpc>
                <a:spcPts val="8865"/>
              </a:lnSpc>
              <a:spcBef>
                <a:spcPct val="0"/>
              </a:spcBef>
            </a:pPr>
            <a:r>
              <a:rPr lang="en-US" sz="6332">
                <a:solidFill>
                  <a:srgbClr val="01070A"/>
                </a:solidFill>
                <a:latin typeface="Carelia"/>
                <a:ea typeface="Carelia"/>
                <a:cs typeface="Carelia"/>
                <a:sym typeface="Carelia"/>
              </a:rPr>
              <a:t>Methodology</a:t>
            </a:r>
          </a:p>
        </p:txBody>
      </p:sp>
      <p:sp>
        <p:nvSpPr>
          <p:cNvPr name="TextBox 25" id="25"/>
          <p:cNvSpPr txBox="true"/>
          <p:nvPr/>
        </p:nvSpPr>
        <p:spPr>
          <a:xfrm rot="0">
            <a:off x="2986632" y="5328280"/>
            <a:ext cx="2757164" cy="1032837"/>
          </a:xfrm>
          <a:prstGeom prst="rect">
            <a:avLst/>
          </a:prstGeom>
        </p:spPr>
        <p:txBody>
          <a:bodyPr anchor="t" rtlCol="false" tIns="0" lIns="0" bIns="0" rIns="0">
            <a:spAutoFit/>
          </a:bodyPr>
          <a:lstStyle/>
          <a:p>
            <a:pPr algn="ctr">
              <a:lnSpc>
                <a:spcPts val="2761"/>
              </a:lnSpc>
            </a:pPr>
            <a:r>
              <a:rPr lang="en-US" sz="1972">
                <a:solidFill>
                  <a:srgbClr val="01070A"/>
                </a:solidFill>
                <a:latin typeface="Dosis"/>
                <a:ea typeface="Dosis"/>
                <a:cs typeface="Dosis"/>
                <a:sym typeface="Dosis"/>
              </a:rPr>
              <a:t>-Generate prompts by providing instructions to LLM along with text of a story </a:t>
            </a:r>
            <a:r>
              <a:rPr lang="en-US" sz="1972" strike="noStrike" u="none">
                <a:solidFill>
                  <a:srgbClr val="01070A"/>
                </a:solidFill>
                <a:latin typeface="Dosis"/>
                <a:ea typeface="Dosis"/>
                <a:cs typeface="Dosis"/>
                <a:sym typeface="Dosis"/>
              </a:rPr>
              <a:t>.</a:t>
            </a:r>
          </a:p>
        </p:txBody>
      </p:sp>
      <p:sp>
        <p:nvSpPr>
          <p:cNvPr name="TextBox 26" id="26"/>
          <p:cNvSpPr txBox="true"/>
          <p:nvPr/>
        </p:nvSpPr>
        <p:spPr>
          <a:xfrm rot="0">
            <a:off x="6172420" y="5328280"/>
            <a:ext cx="2757164" cy="1381119"/>
          </a:xfrm>
          <a:prstGeom prst="rect">
            <a:avLst/>
          </a:prstGeom>
        </p:spPr>
        <p:txBody>
          <a:bodyPr anchor="t" rtlCol="false" tIns="0" lIns="0" bIns="0" rIns="0">
            <a:spAutoFit/>
          </a:bodyPr>
          <a:lstStyle/>
          <a:p>
            <a:pPr algn="ctr">
              <a:lnSpc>
                <a:spcPts val="2761"/>
              </a:lnSpc>
            </a:pPr>
            <a:r>
              <a:rPr lang="en-US" sz="1972">
                <a:solidFill>
                  <a:srgbClr val="01070A"/>
                </a:solidFill>
                <a:latin typeface="Dosis"/>
                <a:ea typeface="Dosis"/>
                <a:cs typeface="Dosis"/>
                <a:sym typeface="Dosis"/>
              </a:rPr>
              <a:t>-Utilize Diffusion-based Tex-to-Image model to generate initial images from the set of prepared prompts.</a:t>
            </a:r>
          </a:p>
        </p:txBody>
      </p:sp>
      <p:sp>
        <p:nvSpPr>
          <p:cNvPr name="TextBox 27" id="27"/>
          <p:cNvSpPr txBox="true"/>
          <p:nvPr/>
        </p:nvSpPr>
        <p:spPr>
          <a:xfrm rot="0">
            <a:off x="9358416" y="5328280"/>
            <a:ext cx="2757164" cy="1381119"/>
          </a:xfrm>
          <a:prstGeom prst="rect">
            <a:avLst/>
          </a:prstGeom>
        </p:spPr>
        <p:txBody>
          <a:bodyPr anchor="t" rtlCol="false" tIns="0" lIns="0" bIns="0" rIns="0">
            <a:spAutoFit/>
          </a:bodyPr>
          <a:lstStyle/>
          <a:p>
            <a:pPr algn="ctr">
              <a:lnSpc>
                <a:spcPts val="2761"/>
              </a:lnSpc>
            </a:pPr>
            <a:r>
              <a:rPr lang="en-US" sz="1972">
                <a:solidFill>
                  <a:srgbClr val="01070A"/>
                </a:solidFill>
                <a:latin typeface="Dosis"/>
                <a:ea typeface="Dosis"/>
                <a:cs typeface="Dosis"/>
                <a:sym typeface="Dosis"/>
              </a:rPr>
              <a:t>-Apply Face Restoration on the initial images.</a:t>
            </a:r>
          </a:p>
          <a:p>
            <a:pPr algn="ctr">
              <a:lnSpc>
                <a:spcPts val="2761"/>
              </a:lnSpc>
            </a:pPr>
          </a:p>
          <a:p>
            <a:pPr algn="ctr">
              <a:lnSpc>
                <a:spcPts val="2761"/>
              </a:lnSpc>
            </a:pPr>
            <a:r>
              <a:rPr lang="en-US" sz="1972">
                <a:solidFill>
                  <a:srgbClr val="01070A"/>
                </a:solidFill>
                <a:latin typeface="Dosis"/>
                <a:ea typeface="Dosis"/>
                <a:cs typeface="Dosis"/>
                <a:sym typeface="Dosis"/>
              </a:rPr>
              <a:t>  </a:t>
            </a:r>
          </a:p>
        </p:txBody>
      </p:sp>
      <p:sp>
        <p:nvSpPr>
          <p:cNvPr name="TextBox 28" id="28"/>
          <p:cNvSpPr txBox="true"/>
          <p:nvPr/>
        </p:nvSpPr>
        <p:spPr>
          <a:xfrm rot="0">
            <a:off x="12277007" y="5328280"/>
            <a:ext cx="3024361" cy="2774247"/>
          </a:xfrm>
          <a:prstGeom prst="rect">
            <a:avLst/>
          </a:prstGeom>
        </p:spPr>
        <p:txBody>
          <a:bodyPr anchor="t" rtlCol="false" tIns="0" lIns="0" bIns="0" rIns="0">
            <a:spAutoFit/>
          </a:bodyPr>
          <a:lstStyle/>
          <a:p>
            <a:pPr algn="ctr">
              <a:lnSpc>
                <a:spcPts val="2761"/>
              </a:lnSpc>
            </a:pPr>
            <a:r>
              <a:rPr lang="en-US" sz="1972">
                <a:solidFill>
                  <a:srgbClr val="01070A"/>
                </a:solidFill>
                <a:latin typeface="Dosis"/>
                <a:ea typeface="Dosis"/>
                <a:cs typeface="Dosis"/>
                <a:sym typeface="Dosis"/>
              </a:rPr>
              <a:t>-Find the textual embeddings of a specific identity by Textual Inversion learning . </a:t>
            </a:r>
          </a:p>
          <a:p>
            <a:pPr algn="ctr">
              <a:lnSpc>
                <a:spcPts val="2761"/>
              </a:lnSpc>
            </a:pPr>
          </a:p>
          <a:p>
            <a:pPr algn="ctr">
              <a:lnSpc>
                <a:spcPts val="2761"/>
              </a:lnSpc>
            </a:pPr>
            <a:r>
              <a:rPr lang="en-US" sz="1972">
                <a:solidFill>
                  <a:srgbClr val="01070A"/>
                </a:solidFill>
                <a:latin typeface="Dosis"/>
                <a:ea typeface="Dosis"/>
                <a:cs typeface="Dosis"/>
                <a:sym typeface="Dosis"/>
              </a:rPr>
              <a:t>-Use the obtained textual embeddings to preform Iterative Coherent Identity Injection on enhanced images.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334479" y="-362352"/>
            <a:ext cx="18873339" cy="10955958"/>
            <a:chOff x="0" y="0"/>
            <a:chExt cx="4970756" cy="2885520"/>
          </a:xfrm>
        </p:grpSpPr>
        <p:sp>
          <p:nvSpPr>
            <p:cNvPr name="Freeform 4" id="4"/>
            <p:cNvSpPr/>
            <p:nvPr/>
          </p:nvSpPr>
          <p:spPr>
            <a:xfrm flipH="false" flipV="false" rot="0">
              <a:off x="0" y="0"/>
              <a:ext cx="4970756" cy="2885520"/>
            </a:xfrm>
            <a:custGeom>
              <a:avLst/>
              <a:gdLst/>
              <a:ahLst/>
              <a:cxnLst/>
              <a:rect r="r" b="b" t="t" l="l"/>
              <a:pathLst>
                <a:path h="2885520" w="4970756">
                  <a:moveTo>
                    <a:pt x="0" y="0"/>
                  </a:moveTo>
                  <a:lnTo>
                    <a:pt x="4970756" y="0"/>
                  </a:lnTo>
                  <a:lnTo>
                    <a:pt x="4970756" y="2885520"/>
                  </a:lnTo>
                  <a:lnTo>
                    <a:pt x="0" y="2885520"/>
                  </a:lnTo>
                  <a:close/>
                </a:path>
              </a:pathLst>
            </a:custGeom>
            <a:solidFill>
              <a:srgbClr val="000000">
                <a:alpha val="0"/>
              </a:srgbClr>
            </a:solidFill>
            <a:ln w="657225" cap="sq">
              <a:solidFill>
                <a:srgbClr val="1E3F48"/>
              </a:solidFill>
              <a:prstDash val="solid"/>
              <a:miter/>
            </a:ln>
          </p:spPr>
        </p:sp>
        <p:sp>
          <p:nvSpPr>
            <p:cNvPr name="TextBox 5" id="5"/>
            <p:cNvSpPr txBox="true"/>
            <p:nvPr/>
          </p:nvSpPr>
          <p:spPr>
            <a:xfrm>
              <a:off x="0" y="-47625"/>
              <a:ext cx="4970756" cy="2933145"/>
            </a:xfrm>
            <a:prstGeom prst="rect">
              <a:avLst/>
            </a:prstGeom>
          </p:spPr>
          <p:txBody>
            <a:bodyPr anchor="ctr" rtlCol="false" tIns="50800" lIns="50800" bIns="50800" rIns="50800"/>
            <a:lstStyle/>
            <a:p>
              <a:pPr algn="ctr">
                <a:lnSpc>
                  <a:spcPts val="3210"/>
                </a:lnSpc>
              </a:pPr>
            </a:p>
          </p:txBody>
        </p:sp>
      </p:grpSp>
      <p:sp>
        <p:nvSpPr>
          <p:cNvPr name="Freeform 6" id="6"/>
          <p:cNvSpPr/>
          <p:nvPr/>
        </p:nvSpPr>
        <p:spPr>
          <a:xfrm flipH="false" flipV="false" rot="0">
            <a:off x="3419830" y="828900"/>
            <a:ext cx="11120917" cy="8980140"/>
          </a:xfrm>
          <a:custGeom>
            <a:avLst/>
            <a:gdLst/>
            <a:ahLst/>
            <a:cxnLst/>
            <a:rect r="r" b="b" t="t" l="l"/>
            <a:pathLst>
              <a:path h="8980140" w="11120917">
                <a:moveTo>
                  <a:pt x="0" y="0"/>
                </a:moveTo>
                <a:lnTo>
                  <a:pt x="11120917" y="0"/>
                </a:lnTo>
                <a:lnTo>
                  <a:pt x="11120917" y="8980140"/>
                </a:lnTo>
                <a:lnTo>
                  <a:pt x="0" y="8980140"/>
                </a:lnTo>
                <a:lnTo>
                  <a:pt x="0" y="0"/>
                </a:lnTo>
                <a:close/>
              </a:path>
            </a:pathLst>
          </a:custGeom>
          <a:blipFill>
            <a:blip r:embed="rId3"/>
            <a:stretch>
              <a:fillRect l="0" t="0" r="0" b="0"/>
            </a:stretch>
          </a:blipFill>
        </p:spPr>
      </p:sp>
      <p:sp>
        <p:nvSpPr>
          <p:cNvPr name="Freeform 7" id="7"/>
          <p:cNvSpPr/>
          <p:nvPr/>
        </p:nvSpPr>
        <p:spPr>
          <a:xfrm flipH="false" flipV="false" rot="-2486843">
            <a:off x="2500507" y="908877"/>
            <a:ext cx="2138477" cy="590997"/>
          </a:xfrm>
          <a:custGeom>
            <a:avLst/>
            <a:gdLst/>
            <a:ahLst/>
            <a:cxnLst/>
            <a:rect r="r" b="b" t="t" l="l"/>
            <a:pathLst>
              <a:path h="590997" w="2138477">
                <a:moveTo>
                  <a:pt x="0" y="0"/>
                </a:moveTo>
                <a:lnTo>
                  <a:pt x="2138477" y="0"/>
                </a:lnTo>
                <a:lnTo>
                  <a:pt x="2138477" y="590997"/>
                </a:lnTo>
                <a:lnTo>
                  <a:pt x="0" y="5909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2328034">
            <a:off x="2549007" y="1127388"/>
            <a:ext cx="2494882" cy="644133"/>
          </a:xfrm>
          <a:custGeom>
            <a:avLst/>
            <a:gdLst/>
            <a:ahLst/>
            <a:cxnLst/>
            <a:rect r="r" b="b" t="t" l="l"/>
            <a:pathLst>
              <a:path h="644133" w="2494882">
                <a:moveTo>
                  <a:pt x="0" y="0"/>
                </a:moveTo>
                <a:lnTo>
                  <a:pt x="2494882" y="0"/>
                </a:lnTo>
                <a:lnTo>
                  <a:pt x="2494882" y="644133"/>
                </a:lnTo>
                <a:lnTo>
                  <a:pt x="0" y="64413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TextBox 3" id="3"/>
          <p:cNvSpPr txBox="true"/>
          <p:nvPr/>
        </p:nvSpPr>
        <p:spPr>
          <a:xfrm rot="0">
            <a:off x="5227885" y="1162717"/>
            <a:ext cx="7832231" cy="811309"/>
          </a:xfrm>
          <a:prstGeom prst="rect">
            <a:avLst/>
          </a:prstGeom>
        </p:spPr>
        <p:txBody>
          <a:bodyPr anchor="t" rtlCol="false" tIns="0" lIns="0" bIns="0" rIns="0">
            <a:spAutoFit/>
          </a:bodyPr>
          <a:lstStyle/>
          <a:p>
            <a:pPr algn="ctr" marL="0" indent="0" lvl="0">
              <a:lnSpc>
                <a:spcPts val="6732"/>
              </a:lnSpc>
              <a:spcBef>
                <a:spcPct val="0"/>
              </a:spcBef>
            </a:pPr>
            <a:r>
              <a:rPr lang="en-US" sz="4808">
                <a:solidFill>
                  <a:srgbClr val="01070A"/>
                </a:solidFill>
                <a:latin typeface="Carelia"/>
                <a:ea typeface="Carelia"/>
                <a:cs typeface="Carelia"/>
                <a:sym typeface="Carelia"/>
              </a:rPr>
              <a:t>Prompt Generation 1/3</a:t>
            </a:r>
          </a:p>
        </p:txBody>
      </p:sp>
      <p:sp>
        <p:nvSpPr>
          <p:cNvPr name="Freeform 4" id="4"/>
          <p:cNvSpPr/>
          <p:nvPr/>
        </p:nvSpPr>
        <p:spPr>
          <a:xfrm flipH="false" flipV="false" rot="1682194">
            <a:off x="4329796" y="4034765"/>
            <a:ext cx="2287365" cy="777704"/>
          </a:xfrm>
          <a:custGeom>
            <a:avLst/>
            <a:gdLst/>
            <a:ahLst/>
            <a:cxnLst/>
            <a:rect r="r" b="b" t="t" l="l"/>
            <a:pathLst>
              <a:path h="777704" w="2287365">
                <a:moveTo>
                  <a:pt x="0" y="0"/>
                </a:moveTo>
                <a:lnTo>
                  <a:pt x="2287365" y="0"/>
                </a:lnTo>
                <a:lnTo>
                  <a:pt x="2287365" y="777704"/>
                </a:lnTo>
                <a:lnTo>
                  <a:pt x="0" y="7777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039046" y="6481400"/>
            <a:ext cx="1894813" cy="299725"/>
          </a:xfrm>
          <a:custGeom>
            <a:avLst/>
            <a:gdLst/>
            <a:ahLst/>
            <a:cxnLst/>
            <a:rect r="r" b="b" t="t" l="l"/>
            <a:pathLst>
              <a:path h="299725" w="1894813">
                <a:moveTo>
                  <a:pt x="0" y="0"/>
                </a:moveTo>
                <a:lnTo>
                  <a:pt x="1894813" y="0"/>
                </a:lnTo>
                <a:lnTo>
                  <a:pt x="1894813" y="299725"/>
                </a:lnTo>
                <a:lnTo>
                  <a:pt x="0" y="2997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false" rot="-4930603">
            <a:off x="13598807" y="3341982"/>
            <a:ext cx="1439831" cy="1180661"/>
          </a:xfrm>
          <a:custGeom>
            <a:avLst/>
            <a:gdLst/>
            <a:ahLst/>
            <a:cxnLst/>
            <a:rect r="r" b="b" t="t" l="l"/>
            <a:pathLst>
              <a:path h="1180661" w="1439831">
                <a:moveTo>
                  <a:pt x="1439831" y="0"/>
                </a:moveTo>
                <a:lnTo>
                  <a:pt x="0" y="0"/>
                </a:lnTo>
                <a:lnTo>
                  <a:pt x="0" y="1180661"/>
                </a:lnTo>
                <a:lnTo>
                  <a:pt x="1439831" y="1180661"/>
                </a:lnTo>
                <a:lnTo>
                  <a:pt x="1439831"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5098762" y="1824683"/>
            <a:ext cx="2549618" cy="2665950"/>
          </a:xfrm>
          <a:custGeom>
            <a:avLst/>
            <a:gdLst/>
            <a:ahLst/>
            <a:cxnLst/>
            <a:rect r="r" b="b" t="t" l="l"/>
            <a:pathLst>
              <a:path h="2665950" w="2549618">
                <a:moveTo>
                  <a:pt x="0" y="0"/>
                </a:moveTo>
                <a:lnTo>
                  <a:pt x="2549617" y="0"/>
                </a:lnTo>
                <a:lnTo>
                  <a:pt x="2549617" y="2665950"/>
                </a:lnTo>
                <a:lnTo>
                  <a:pt x="0" y="266595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8" id="8"/>
          <p:cNvGrpSpPr/>
          <p:nvPr/>
        </p:nvGrpSpPr>
        <p:grpSpPr>
          <a:xfrm rot="93123">
            <a:off x="6778050" y="3611773"/>
            <a:ext cx="3283874" cy="5122453"/>
            <a:chOff x="0" y="0"/>
            <a:chExt cx="1006794" cy="1570479"/>
          </a:xfrm>
        </p:grpSpPr>
        <p:sp>
          <p:nvSpPr>
            <p:cNvPr name="Freeform 9" id="9"/>
            <p:cNvSpPr/>
            <p:nvPr/>
          </p:nvSpPr>
          <p:spPr>
            <a:xfrm flipH="false" flipV="false" rot="0">
              <a:off x="0" y="0"/>
              <a:ext cx="1006794" cy="1570479"/>
            </a:xfrm>
            <a:custGeom>
              <a:avLst/>
              <a:gdLst/>
              <a:ahLst/>
              <a:cxnLst/>
              <a:rect r="r" b="b" t="t" l="l"/>
              <a:pathLst>
                <a:path h="1570479" w="1006794">
                  <a:moveTo>
                    <a:pt x="16503" y="0"/>
                  </a:moveTo>
                  <a:lnTo>
                    <a:pt x="990291" y="0"/>
                  </a:lnTo>
                  <a:cubicBezTo>
                    <a:pt x="999405" y="0"/>
                    <a:pt x="1006794" y="7389"/>
                    <a:pt x="1006794" y="16503"/>
                  </a:cubicBezTo>
                  <a:lnTo>
                    <a:pt x="1006794" y="1553976"/>
                  </a:lnTo>
                  <a:cubicBezTo>
                    <a:pt x="1006794" y="1563090"/>
                    <a:pt x="999405" y="1570479"/>
                    <a:pt x="990291" y="1570479"/>
                  </a:cubicBezTo>
                  <a:lnTo>
                    <a:pt x="16503" y="1570479"/>
                  </a:lnTo>
                  <a:cubicBezTo>
                    <a:pt x="7389" y="1570479"/>
                    <a:pt x="0" y="1563090"/>
                    <a:pt x="0" y="1553976"/>
                  </a:cubicBezTo>
                  <a:lnTo>
                    <a:pt x="0" y="16503"/>
                  </a:lnTo>
                  <a:cubicBezTo>
                    <a:pt x="0" y="7389"/>
                    <a:pt x="7389" y="0"/>
                    <a:pt x="16503" y="0"/>
                  </a:cubicBezTo>
                  <a:close/>
                </a:path>
              </a:pathLst>
            </a:custGeom>
            <a:solidFill>
              <a:srgbClr val="000000">
                <a:alpha val="31765"/>
              </a:srgbClr>
            </a:solidFill>
            <a:ln w="38100" cap="sq">
              <a:solidFill>
                <a:srgbClr val="000000">
                  <a:alpha val="31765"/>
                </a:srgbClr>
              </a:solidFill>
              <a:prstDash val="solid"/>
              <a:miter/>
            </a:ln>
          </p:spPr>
        </p:sp>
        <p:sp>
          <p:nvSpPr>
            <p:cNvPr name="TextBox 10" id="10"/>
            <p:cNvSpPr txBox="true"/>
            <p:nvPr/>
          </p:nvSpPr>
          <p:spPr>
            <a:xfrm>
              <a:off x="0" y="-47625"/>
              <a:ext cx="1006794" cy="1618104"/>
            </a:xfrm>
            <a:prstGeom prst="rect">
              <a:avLst/>
            </a:prstGeom>
          </p:spPr>
          <p:txBody>
            <a:bodyPr anchor="ctr" rtlCol="false" tIns="50800" lIns="50800" bIns="50800" rIns="50800"/>
            <a:lstStyle/>
            <a:p>
              <a:pPr algn="ctr" marL="0" indent="0" lvl="0">
                <a:lnSpc>
                  <a:spcPts val="3210"/>
                </a:lnSpc>
                <a:spcBef>
                  <a:spcPct val="0"/>
                </a:spcBef>
              </a:pPr>
            </a:p>
          </p:txBody>
        </p:sp>
      </p:grpSp>
      <p:grpSp>
        <p:nvGrpSpPr>
          <p:cNvPr name="Group 11" id="11"/>
          <p:cNvGrpSpPr/>
          <p:nvPr/>
        </p:nvGrpSpPr>
        <p:grpSpPr>
          <a:xfrm rot="0">
            <a:off x="6676199" y="3481247"/>
            <a:ext cx="3283874" cy="5202453"/>
            <a:chOff x="0" y="0"/>
            <a:chExt cx="1006794" cy="1595006"/>
          </a:xfrm>
        </p:grpSpPr>
        <p:sp>
          <p:nvSpPr>
            <p:cNvPr name="Freeform 12" id="12"/>
            <p:cNvSpPr/>
            <p:nvPr/>
          </p:nvSpPr>
          <p:spPr>
            <a:xfrm flipH="false" flipV="false" rot="0">
              <a:off x="0" y="0"/>
              <a:ext cx="1006794" cy="1595006"/>
            </a:xfrm>
            <a:custGeom>
              <a:avLst/>
              <a:gdLst/>
              <a:ahLst/>
              <a:cxnLst/>
              <a:rect r="r" b="b" t="t" l="l"/>
              <a:pathLst>
                <a:path h="1595006" w="1006794">
                  <a:moveTo>
                    <a:pt x="25933" y="0"/>
                  </a:moveTo>
                  <a:lnTo>
                    <a:pt x="980861" y="0"/>
                  </a:lnTo>
                  <a:cubicBezTo>
                    <a:pt x="987739" y="0"/>
                    <a:pt x="994335" y="2732"/>
                    <a:pt x="999198" y="7596"/>
                  </a:cubicBezTo>
                  <a:cubicBezTo>
                    <a:pt x="1004062" y="12459"/>
                    <a:pt x="1006794" y="19055"/>
                    <a:pt x="1006794" y="25933"/>
                  </a:cubicBezTo>
                  <a:lnTo>
                    <a:pt x="1006794" y="1569073"/>
                  </a:lnTo>
                  <a:cubicBezTo>
                    <a:pt x="1006794" y="1575951"/>
                    <a:pt x="1004062" y="1582547"/>
                    <a:pt x="999198" y="1587410"/>
                  </a:cubicBezTo>
                  <a:cubicBezTo>
                    <a:pt x="994335" y="1592274"/>
                    <a:pt x="987739" y="1595006"/>
                    <a:pt x="980861" y="1595006"/>
                  </a:cubicBezTo>
                  <a:lnTo>
                    <a:pt x="25933" y="1595006"/>
                  </a:lnTo>
                  <a:cubicBezTo>
                    <a:pt x="19055" y="1595006"/>
                    <a:pt x="12459" y="1592274"/>
                    <a:pt x="7596" y="1587410"/>
                  </a:cubicBezTo>
                  <a:cubicBezTo>
                    <a:pt x="2732" y="1582547"/>
                    <a:pt x="0" y="1575951"/>
                    <a:pt x="0" y="1569073"/>
                  </a:cubicBezTo>
                  <a:lnTo>
                    <a:pt x="0" y="25933"/>
                  </a:lnTo>
                  <a:cubicBezTo>
                    <a:pt x="0" y="19055"/>
                    <a:pt x="2732" y="12459"/>
                    <a:pt x="7596" y="7596"/>
                  </a:cubicBezTo>
                  <a:cubicBezTo>
                    <a:pt x="12459" y="2732"/>
                    <a:pt x="19055" y="0"/>
                    <a:pt x="25933" y="0"/>
                  </a:cubicBezTo>
                  <a:close/>
                </a:path>
              </a:pathLst>
            </a:custGeom>
            <a:solidFill>
              <a:srgbClr val="FFFFFF"/>
            </a:solidFill>
            <a:ln w="19050" cap="sq">
              <a:solidFill>
                <a:srgbClr val="000000"/>
              </a:solidFill>
              <a:prstDash val="solid"/>
              <a:miter/>
            </a:ln>
          </p:spPr>
        </p:sp>
        <p:sp>
          <p:nvSpPr>
            <p:cNvPr name="TextBox 13" id="13"/>
            <p:cNvSpPr txBox="true"/>
            <p:nvPr/>
          </p:nvSpPr>
          <p:spPr>
            <a:xfrm>
              <a:off x="0" y="-47625"/>
              <a:ext cx="1006794" cy="1642631"/>
            </a:xfrm>
            <a:prstGeom prst="rect">
              <a:avLst/>
            </a:prstGeom>
          </p:spPr>
          <p:txBody>
            <a:bodyPr anchor="ctr" rtlCol="false" tIns="50800" lIns="50800" bIns="50800" rIns="50800"/>
            <a:lstStyle/>
            <a:p>
              <a:pPr algn="ctr">
                <a:lnSpc>
                  <a:spcPts val="3210"/>
                </a:lnSpc>
              </a:pPr>
            </a:p>
          </p:txBody>
        </p:sp>
      </p:grpSp>
      <p:sp>
        <p:nvSpPr>
          <p:cNvPr name="Freeform 14" id="14"/>
          <p:cNvSpPr/>
          <p:nvPr/>
        </p:nvSpPr>
        <p:spPr>
          <a:xfrm flipH="false" flipV="false" rot="-78655">
            <a:off x="7441872" y="3286876"/>
            <a:ext cx="1752527" cy="388742"/>
          </a:xfrm>
          <a:custGeom>
            <a:avLst/>
            <a:gdLst/>
            <a:ahLst/>
            <a:cxnLst/>
            <a:rect r="r" b="b" t="t" l="l"/>
            <a:pathLst>
              <a:path h="388742" w="1752527">
                <a:moveTo>
                  <a:pt x="0" y="0"/>
                </a:moveTo>
                <a:lnTo>
                  <a:pt x="1752527" y="0"/>
                </a:lnTo>
                <a:lnTo>
                  <a:pt x="1752527" y="388742"/>
                </a:lnTo>
                <a:lnTo>
                  <a:pt x="0" y="388742"/>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5" id="15"/>
          <p:cNvSpPr/>
          <p:nvPr/>
        </p:nvSpPr>
        <p:spPr>
          <a:xfrm flipH="false" flipV="false" rot="0">
            <a:off x="7128731" y="6733173"/>
            <a:ext cx="2378808" cy="1414130"/>
          </a:xfrm>
          <a:custGeom>
            <a:avLst/>
            <a:gdLst/>
            <a:ahLst/>
            <a:cxnLst/>
            <a:rect r="r" b="b" t="t" l="l"/>
            <a:pathLst>
              <a:path h="1414130" w="2378808">
                <a:moveTo>
                  <a:pt x="0" y="0"/>
                </a:moveTo>
                <a:lnTo>
                  <a:pt x="2378809" y="0"/>
                </a:lnTo>
                <a:lnTo>
                  <a:pt x="2378809" y="1414130"/>
                </a:lnTo>
                <a:lnTo>
                  <a:pt x="0" y="1414130"/>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6" id="16"/>
          <p:cNvSpPr txBox="true"/>
          <p:nvPr/>
        </p:nvSpPr>
        <p:spPr>
          <a:xfrm rot="0">
            <a:off x="6760001" y="4052836"/>
            <a:ext cx="3116269" cy="391884"/>
          </a:xfrm>
          <a:prstGeom prst="rect">
            <a:avLst/>
          </a:prstGeom>
        </p:spPr>
        <p:txBody>
          <a:bodyPr anchor="t" rtlCol="false" tIns="0" lIns="0" bIns="0" rIns="0">
            <a:spAutoFit/>
          </a:bodyPr>
          <a:lstStyle/>
          <a:p>
            <a:pPr algn="ctr" marL="0" indent="0" lvl="0">
              <a:lnSpc>
                <a:spcPts val="3282"/>
              </a:lnSpc>
              <a:spcBef>
                <a:spcPct val="0"/>
              </a:spcBef>
            </a:pPr>
            <a:r>
              <a:rPr lang="en-US" sz="2344">
                <a:solidFill>
                  <a:srgbClr val="01070A"/>
                </a:solidFill>
                <a:latin typeface="Carelia"/>
                <a:ea typeface="Carelia"/>
                <a:cs typeface="Carelia"/>
                <a:sym typeface="Carelia"/>
              </a:rPr>
              <a:t>LLM</a:t>
            </a:r>
          </a:p>
        </p:txBody>
      </p:sp>
      <p:sp>
        <p:nvSpPr>
          <p:cNvPr name="Freeform 17" id="17"/>
          <p:cNvSpPr/>
          <p:nvPr/>
        </p:nvSpPr>
        <p:spPr>
          <a:xfrm flipH="false" flipV="false" rot="0">
            <a:off x="1446170" y="2113839"/>
            <a:ext cx="2815734" cy="3212974"/>
          </a:xfrm>
          <a:custGeom>
            <a:avLst/>
            <a:gdLst/>
            <a:ahLst/>
            <a:cxnLst/>
            <a:rect r="r" b="b" t="t" l="l"/>
            <a:pathLst>
              <a:path h="3212974" w="2815734">
                <a:moveTo>
                  <a:pt x="0" y="0"/>
                </a:moveTo>
                <a:lnTo>
                  <a:pt x="2815734" y="0"/>
                </a:lnTo>
                <a:lnTo>
                  <a:pt x="2815734" y="3212974"/>
                </a:lnTo>
                <a:lnTo>
                  <a:pt x="0" y="3212974"/>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TextBox 18" id="18"/>
          <p:cNvSpPr txBox="true"/>
          <p:nvPr/>
        </p:nvSpPr>
        <p:spPr>
          <a:xfrm rot="0">
            <a:off x="1773145" y="2923595"/>
            <a:ext cx="2161783" cy="758062"/>
          </a:xfrm>
          <a:prstGeom prst="rect">
            <a:avLst/>
          </a:prstGeom>
        </p:spPr>
        <p:txBody>
          <a:bodyPr anchor="t" rtlCol="false" tIns="0" lIns="0" bIns="0" rIns="0">
            <a:spAutoFit/>
          </a:bodyPr>
          <a:lstStyle/>
          <a:p>
            <a:pPr algn="ctr" marL="0" indent="0" lvl="0">
              <a:lnSpc>
                <a:spcPts val="3039"/>
              </a:lnSpc>
              <a:spcBef>
                <a:spcPct val="0"/>
              </a:spcBef>
            </a:pPr>
            <a:r>
              <a:rPr lang="en-US" sz="2171">
                <a:solidFill>
                  <a:srgbClr val="01070A"/>
                </a:solidFill>
                <a:latin typeface="Carelia"/>
                <a:ea typeface="Carelia"/>
                <a:cs typeface="Carelia"/>
                <a:sym typeface="Carelia"/>
              </a:rPr>
              <a:t>Plain Text of The Story</a:t>
            </a:r>
          </a:p>
        </p:txBody>
      </p:sp>
      <p:sp>
        <p:nvSpPr>
          <p:cNvPr name="TextBox 19" id="19"/>
          <p:cNvSpPr txBox="true"/>
          <p:nvPr/>
        </p:nvSpPr>
        <p:spPr>
          <a:xfrm rot="0">
            <a:off x="1554703" y="3946069"/>
            <a:ext cx="2598668" cy="926521"/>
          </a:xfrm>
          <a:prstGeom prst="rect">
            <a:avLst/>
          </a:prstGeom>
        </p:spPr>
        <p:txBody>
          <a:bodyPr anchor="t" rtlCol="false" tIns="0" lIns="0" bIns="0" rIns="0">
            <a:spAutoFit/>
          </a:bodyPr>
          <a:lstStyle/>
          <a:p>
            <a:pPr algn="ctr">
              <a:lnSpc>
                <a:spcPts val="2481"/>
              </a:lnSpc>
            </a:pPr>
            <a:r>
              <a:rPr lang="en-US" sz="1772">
                <a:solidFill>
                  <a:srgbClr val="01070A"/>
                </a:solidFill>
                <a:latin typeface="Dosis"/>
                <a:ea typeface="Dosis"/>
                <a:cs typeface="Dosis"/>
                <a:sym typeface="Dosis"/>
              </a:rPr>
              <a:t>“The idea of the herd of elephants made the little prince laugh”</a:t>
            </a:r>
          </a:p>
        </p:txBody>
      </p:sp>
      <p:sp>
        <p:nvSpPr>
          <p:cNvPr name="Freeform 20" id="20"/>
          <p:cNvSpPr/>
          <p:nvPr/>
        </p:nvSpPr>
        <p:spPr>
          <a:xfrm flipH="false" flipV="false" rot="0">
            <a:off x="1295046" y="5739349"/>
            <a:ext cx="3117981" cy="2773268"/>
          </a:xfrm>
          <a:custGeom>
            <a:avLst/>
            <a:gdLst/>
            <a:ahLst/>
            <a:cxnLst/>
            <a:rect r="r" b="b" t="t" l="l"/>
            <a:pathLst>
              <a:path h="2773268" w="3117981">
                <a:moveTo>
                  <a:pt x="0" y="0"/>
                </a:moveTo>
                <a:lnTo>
                  <a:pt x="3117982" y="0"/>
                </a:lnTo>
                <a:lnTo>
                  <a:pt x="3117982" y="2773268"/>
                </a:lnTo>
                <a:lnTo>
                  <a:pt x="0" y="2773268"/>
                </a:lnTo>
                <a:lnTo>
                  <a:pt x="0" y="0"/>
                </a:lnTo>
                <a:close/>
              </a:path>
            </a:pathLst>
          </a:custGeom>
          <a:blipFill>
            <a:blip r:embed="rId17">
              <a:extLst>
                <a:ext uri="{96DAC541-7B7A-43D3-8B79-37D633B846F1}">
                  <asvg:svgBlip xmlns:asvg="http://schemas.microsoft.com/office/drawing/2016/SVG/main" r:embed="rId18"/>
                </a:ext>
              </a:extLst>
            </a:blip>
            <a:stretch>
              <a:fillRect l="0" t="-6010" r="0" b="-6010"/>
            </a:stretch>
          </a:blipFill>
        </p:spPr>
      </p:sp>
      <p:sp>
        <p:nvSpPr>
          <p:cNvPr name="TextBox 21" id="21"/>
          <p:cNvSpPr txBox="true"/>
          <p:nvPr/>
        </p:nvSpPr>
        <p:spPr>
          <a:xfrm rot="0">
            <a:off x="1745084" y="6178153"/>
            <a:ext cx="2161783" cy="331869"/>
          </a:xfrm>
          <a:prstGeom prst="rect">
            <a:avLst/>
          </a:prstGeom>
        </p:spPr>
        <p:txBody>
          <a:bodyPr anchor="t" rtlCol="false" tIns="0" lIns="0" bIns="0" rIns="0">
            <a:spAutoFit/>
          </a:bodyPr>
          <a:lstStyle/>
          <a:p>
            <a:pPr algn="ctr" marL="0" indent="0" lvl="0">
              <a:lnSpc>
                <a:spcPts val="2692"/>
              </a:lnSpc>
            </a:pPr>
            <a:r>
              <a:rPr lang="en-US" sz="2171">
                <a:solidFill>
                  <a:srgbClr val="01070A"/>
                </a:solidFill>
                <a:latin typeface="Carelia"/>
                <a:ea typeface="Carelia"/>
                <a:cs typeface="Carelia"/>
                <a:sym typeface="Carelia"/>
              </a:rPr>
              <a:t>1st Instruction</a:t>
            </a:r>
          </a:p>
        </p:txBody>
      </p:sp>
      <p:sp>
        <p:nvSpPr>
          <p:cNvPr name="TextBox 22" id="22"/>
          <p:cNvSpPr txBox="true"/>
          <p:nvPr/>
        </p:nvSpPr>
        <p:spPr>
          <a:xfrm rot="0">
            <a:off x="1823721" y="7020150"/>
            <a:ext cx="2060632" cy="323661"/>
          </a:xfrm>
          <a:prstGeom prst="rect">
            <a:avLst/>
          </a:prstGeom>
        </p:spPr>
        <p:txBody>
          <a:bodyPr anchor="t" rtlCol="false" tIns="0" lIns="0" bIns="0" rIns="0">
            <a:spAutoFit/>
          </a:bodyPr>
          <a:lstStyle/>
          <a:p>
            <a:pPr algn="ctr">
              <a:lnSpc>
                <a:spcPts val="2635"/>
              </a:lnSpc>
            </a:pPr>
            <a:r>
              <a:rPr lang="en-US" sz="1882">
                <a:solidFill>
                  <a:srgbClr val="01070A"/>
                </a:solidFill>
                <a:latin typeface="Dosis"/>
                <a:ea typeface="Dosis"/>
                <a:cs typeface="Dosis"/>
                <a:sym typeface="Dosis"/>
              </a:rPr>
              <a:t>Describe each scene </a:t>
            </a:r>
          </a:p>
        </p:txBody>
      </p:sp>
      <p:sp>
        <p:nvSpPr>
          <p:cNvPr name="TextBox 23" id="23"/>
          <p:cNvSpPr txBox="true"/>
          <p:nvPr/>
        </p:nvSpPr>
        <p:spPr>
          <a:xfrm rot="0">
            <a:off x="15497106" y="2600491"/>
            <a:ext cx="1890693" cy="1209492"/>
          </a:xfrm>
          <a:prstGeom prst="rect">
            <a:avLst/>
          </a:prstGeom>
        </p:spPr>
        <p:txBody>
          <a:bodyPr anchor="t" rtlCol="false" tIns="0" lIns="0" bIns="0" rIns="0">
            <a:spAutoFit/>
          </a:bodyPr>
          <a:lstStyle/>
          <a:p>
            <a:pPr algn="ctr">
              <a:lnSpc>
                <a:spcPts val="1954"/>
              </a:lnSpc>
            </a:pPr>
            <a:r>
              <a:rPr lang="en-US" sz="1396" b="true">
                <a:solidFill>
                  <a:srgbClr val="FF3131"/>
                </a:solidFill>
                <a:latin typeface="Dosis Bold"/>
                <a:ea typeface="Dosis Bold"/>
                <a:cs typeface="Dosis Bold"/>
                <a:sym typeface="Dosis Bold"/>
              </a:rPr>
              <a:t>Issue Appeared!</a:t>
            </a:r>
          </a:p>
          <a:p>
            <a:pPr algn="ctr">
              <a:lnSpc>
                <a:spcPts val="1954"/>
              </a:lnSpc>
            </a:pPr>
          </a:p>
          <a:p>
            <a:pPr algn="ctr">
              <a:lnSpc>
                <a:spcPts val="1954"/>
              </a:lnSpc>
            </a:pPr>
            <a:r>
              <a:rPr lang="en-US" b="true" sz="1396">
                <a:solidFill>
                  <a:srgbClr val="01070A"/>
                </a:solidFill>
                <a:latin typeface="Dosis Bold"/>
                <a:ea typeface="Dosis Bold"/>
                <a:cs typeface="Dosis Bold"/>
                <a:sym typeface="Dosis Bold"/>
              </a:rPr>
              <a:t>Text-to-Image models struggle to effectively handle of the output!!! </a:t>
            </a:r>
          </a:p>
        </p:txBody>
      </p:sp>
      <p:sp>
        <p:nvSpPr>
          <p:cNvPr name="Freeform 24" id="24"/>
          <p:cNvSpPr/>
          <p:nvPr/>
        </p:nvSpPr>
        <p:spPr>
          <a:xfrm flipH="false" flipV="true" rot="-835130">
            <a:off x="4327977" y="7454846"/>
            <a:ext cx="2201694" cy="748576"/>
          </a:xfrm>
          <a:custGeom>
            <a:avLst/>
            <a:gdLst/>
            <a:ahLst/>
            <a:cxnLst/>
            <a:rect r="r" b="b" t="t" l="l"/>
            <a:pathLst>
              <a:path h="748576" w="2201694">
                <a:moveTo>
                  <a:pt x="0" y="748576"/>
                </a:moveTo>
                <a:lnTo>
                  <a:pt x="2201695" y="748576"/>
                </a:lnTo>
                <a:lnTo>
                  <a:pt x="2201695" y="0"/>
                </a:lnTo>
                <a:lnTo>
                  <a:pt x="0" y="0"/>
                </a:lnTo>
                <a:lnTo>
                  <a:pt x="0" y="74857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5" id="25"/>
          <p:cNvSpPr/>
          <p:nvPr/>
        </p:nvSpPr>
        <p:spPr>
          <a:xfrm flipH="false" flipV="false" rot="0">
            <a:off x="12048159" y="4725882"/>
            <a:ext cx="2815734" cy="3212974"/>
          </a:xfrm>
          <a:custGeom>
            <a:avLst/>
            <a:gdLst/>
            <a:ahLst/>
            <a:cxnLst/>
            <a:rect r="r" b="b" t="t" l="l"/>
            <a:pathLst>
              <a:path h="3212974" w="2815734">
                <a:moveTo>
                  <a:pt x="0" y="0"/>
                </a:moveTo>
                <a:lnTo>
                  <a:pt x="2815734" y="0"/>
                </a:lnTo>
                <a:lnTo>
                  <a:pt x="2815734" y="3212974"/>
                </a:lnTo>
                <a:lnTo>
                  <a:pt x="0" y="3212974"/>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TextBox 26" id="26"/>
          <p:cNvSpPr txBox="true"/>
          <p:nvPr/>
        </p:nvSpPr>
        <p:spPr>
          <a:xfrm rot="0">
            <a:off x="12375134" y="5535639"/>
            <a:ext cx="2161783" cy="758062"/>
          </a:xfrm>
          <a:prstGeom prst="rect">
            <a:avLst/>
          </a:prstGeom>
        </p:spPr>
        <p:txBody>
          <a:bodyPr anchor="t" rtlCol="false" tIns="0" lIns="0" bIns="0" rIns="0">
            <a:spAutoFit/>
          </a:bodyPr>
          <a:lstStyle/>
          <a:p>
            <a:pPr algn="ctr">
              <a:lnSpc>
                <a:spcPts val="3039"/>
              </a:lnSpc>
            </a:pPr>
          </a:p>
          <a:p>
            <a:pPr algn="ctr" marL="0" indent="0" lvl="0">
              <a:lnSpc>
                <a:spcPts val="3039"/>
              </a:lnSpc>
              <a:spcBef>
                <a:spcPct val="0"/>
              </a:spcBef>
            </a:pPr>
            <a:r>
              <a:rPr lang="en-US" sz="2171">
                <a:solidFill>
                  <a:srgbClr val="01070A"/>
                </a:solidFill>
                <a:latin typeface="Carelia"/>
                <a:ea typeface="Carelia"/>
                <a:cs typeface="Carelia"/>
                <a:sym typeface="Carelia"/>
              </a:rPr>
              <a:t>the output</a:t>
            </a:r>
          </a:p>
        </p:txBody>
      </p:sp>
      <p:sp>
        <p:nvSpPr>
          <p:cNvPr name="TextBox 27" id="27"/>
          <p:cNvSpPr txBox="true"/>
          <p:nvPr/>
        </p:nvSpPr>
        <p:spPr>
          <a:xfrm rot="0">
            <a:off x="12156692" y="6558112"/>
            <a:ext cx="2598668" cy="926521"/>
          </a:xfrm>
          <a:prstGeom prst="rect">
            <a:avLst/>
          </a:prstGeom>
        </p:spPr>
        <p:txBody>
          <a:bodyPr anchor="t" rtlCol="false" tIns="0" lIns="0" bIns="0" rIns="0">
            <a:spAutoFit/>
          </a:bodyPr>
          <a:lstStyle/>
          <a:p>
            <a:pPr algn="ctr">
              <a:lnSpc>
                <a:spcPts val="2481"/>
              </a:lnSpc>
            </a:pPr>
            <a:r>
              <a:rPr lang="en-US" sz="1772">
                <a:solidFill>
                  <a:srgbClr val="01070A"/>
                </a:solidFill>
                <a:latin typeface="Dosis"/>
                <a:ea typeface="Dosis"/>
                <a:cs typeface="Dosis"/>
                <a:sym typeface="Dosis"/>
              </a:rPr>
              <a:t>The little prince laughing, surrounded by a herd of elephants</a:t>
            </a:r>
          </a:p>
        </p:txBody>
      </p:sp>
      <p:sp>
        <p:nvSpPr>
          <p:cNvPr name="TextBox 28" id="28"/>
          <p:cNvSpPr txBox="true"/>
          <p:nvPr/>
        </p:nvSpPr>
        <p:spPr>
          <a:xfrm rot="0">
            <a:off x="6710447" y="4725254"/>
            <a:ext cx="3283874" cy="2045462"/>
          </a:xfrm>
          <a:prstGeom prst="rect">
            <a:avLst/>
          </a:prstGeom>
        </p:spPr>
        <p:txBody>
          <a:bodyPr anchor="t" rtlCol="false" tIns="0" lIns="0" bIns="0" rIns="0">
            <a:spAutoFit/>
          </a:bodyPr>
          <a:lstStyle/>
          <a:p>
            <a:pPr algn="ctr">
              <a:lnSpc>
                <a:spcPts val="2758"/>
              </a:lnSpc>
            </a:pPr>
            <a:r>
              <a:rPr lang="en-US" sz="1970">
                <a:solidFill>
                  <a:srgbClr val="000000"/>
                </a:solidFill>
                <a:latin typeface="Dosis"/>
                <a:ea typeface="Dosis"/>
                <a:cs typeface="Dosis"/>
                <a:sym typeface="Dosis"/>
              </a:rPr>
              <a:t>The LLM expresses its creativity in this step</a:t>
            </a:r>
          </a:p>
          <a:p>
            <a:pPr algn="ctr">
              <a:lnSpc>
                <a:spcPts val="2758"/>
              </a:lnSpc>
            </a:pPr>
            <a:r>
              <a:rPr lang="en-US" sz="1970">
                <a:solidFill>
                  <a:srgbClr val="000000"/>
                </a:solidFill>
                <a:latin typeface="Dosis"/>
                <a:ea typeface="Dosis"/>
                <a:cs typeface="Dosis"/>
                <a:sym typeface="Dosis"/>
              </a:rPr>
              <a:t> </a:t>
            </a:r>
          </a:p>
          <a:p>
            <a:pPr algn="ctr">
              <a:lnSpc>
                <a:spcPts val="2758"/>
              </a:lnSpc>
              <a:spcBef>
                <a:spcPct val="0"/>
              </a:spcBef>
            </a:pPr>
            <a:r>
              <a:rPr lang="en-US" sz="1970">
                <a:solidFill>
                  <a:srgbClr val="000000"/>
                </a:solidFill>
                <a:latin typeface="Dosis"/>
                <a:ea typeface="Dosis"/>
                <a:cs typeface="Dosis"/>
                <a:sym typeface="Dosis"/>
              </a:rPr>
              <a:t>The strength of the creativity controlled by the temperature parameter T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DAGXFWTO_-M</dc:identifier>
  <dcterms:modified xsi:type="dcterms:W3CDTF">2011-08-01T06:04:30Z</dcterms:modified>
  <cp:revision>1</cp:revision>
  <dc:title>Generate prompts by providing instructions to LLM along with text of a story .</dc:title>
</cp:coreProperties>
</file>

<file path=docProps/thumbnail.jpeg>
</file>